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6"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94643"/>
  </p:normalViewPr>
  <p:slideViewPr>
    <p:cSldViewPr snapToGrid="0" snapToObjects="1">
      <p:cViewPr>
        <p:scale>
          <a:sx n="137" d="100"/>
          <a:sy n="137" d="100"/>
        </p:scale>
        <p:origin x="384" y="-31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7706433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quanticfoundry.com/2017/01/19/female-gamers-by-genre/" TargetMode="External"/><Relationship Id="rId4" Type="http://schemas.openxmlformats.org/officeDocument/2006/relationships/hyperlink" Target="https://www.ncbi.nlm.nih.gov/pubmed/16018346"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Hello, this is a presentation reviewing some research and data related to what women want in video games. These materials were collected to construct a foundation for a semester long project</a:t>
            </a:r>
            <a:r>
              <a:rPr lang="en-US" sz="1100" b="0" i="0" u="none" strike="noStrike" cap="none" baseline="0" dirty="0" smtClean="0">
                <a:solidFill>
                  <a:srgbClr val="000000"/>
                </a:solidFill>
                <a:effectLst/>
                <a:latin typeface="Arial"/>
                <a:ea typeface="Arial"/>
                <a:cs typeface="Arial"/>
                <a:sym typeface="Arial"/>
              </a:rPr>
              <a:t> I'm working on to design a game intended to encourage more women to get involved in computer science.</a:t>
            </a:r>
            <a:endParaRPr dirty="0"/>
          </a:p>
        </p:txBody>
      </p:sp>
    </p:spTree>
    <p:extLst>
      <p:ext uri="{BB962C8B-B14F-4D97-AF65-F5344CB8AC3E}">
        <p14:creationId xmlns:p14="http://schemas.microsoft.com/office/powerpoint/2010/main" val="1521382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cb9a0b074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cb9a0b074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The last study I want to share is this one concerning learning through games since learning is one important attribute of the game I hope to design. This study set</a:t>
            </a:r>
            <a:r>
              <a:rPr lang="en-US" sz="1100" b="0" i="0" u="none" strike="noStrike" cap="none" baseline="0" dirty="0" smtClean="0">
                <a:solidFill>
                  <a:srgbClr val="000000"/>
                </a:solidFill>
                <a:effectLst/>
                <a:latin typeface="Arial"/>
                <a:ea typeface="Arial"/>
                <a:cs typeface="Arial"/>
                <a:sym typeface="Arial"/>
              </a:rPr>
              <a:t> out to determine</a:t>
            </a:r>
            <a:r>
              <a:rPr lang="en-US" sz="1100" b="0" i="0" u="none" strike="noStrike" cap="none" dirty="0" smtClean="0">
                <a:solidFill>
                  <a:srgbClr val="000000"/>
                </a:solidFill>
                <a:effectLst/>
                <a:latin typeface="Arial"/>
                <a:ea typeface="Arial"/>
                <a:cs typeface="Arial"/>
                <a:sym typeface="Arial"/>
              </a:rPr>
              <a:t> if adding game features to a learning tool would result in higher encoding rates of the content in the learning tool. The learning tool was meant to teach people how circuitry works which is perfect, since my game would include similar content being of and related to computer science. The results of the study suggested that were men did not see a significant improvement in learning with game features added women did, which is very encouraging.</a:t>
            </a:r>
            <a:endParaRPr dirty="0"/>
          </a:p>
        </p:txBody>
      </p:sp>
    </p:spTree>
    <p:extLst>
      <p:ext uri="{BB962C8B-B14F-4D97-AF65-F5344CB8AC3E}">
        <p14:creationId xmlns:p14="http://schemas.microsoft.com/office/powerpoint/2010/main" val="1532319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The game design idea I have that I’m most excited about is this one. The game could be called </a:t>
            </a:r>
            <a:r>
              <a:rPr lang="en-US" sz="1100" b="0" i="0" u="none" strike="noStrike" cap="none" dirty="0" err="1" smtClean="0">
                <a:solidFill>
                  <a:srgbClr val="000000"/>
                </a:solidFill>
                <a:effectLst/>
                <a:latin typeface="Arial"/>
                <a:ea typeface="Arial"/>
                <a:cs typeface="Arial"/>
                <a:sym typeface="Arial"/>
              </a:rPr>
              <a:t>Puella</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Scientia</a:t>
            </a:r>
            <a:r>
              <a:rPr lang="en-US" sz="1100" b="0" i="0" u="none" strike="noStrike" cap="none" dirty="0" smtClean="0">
                <a:solidFill>
                  <a:srgbClr val="000000"/>
                </a:solidFill>
                <a:effectLst/>
                <a:latin typeface="Arial"/>
                <a:ea typeface="Arial"/>
                <a:cs typeface="Arial"/>
                <a:sym typeface="Arial"/>
              </a:rPr>
              <a:t> (Girl Scientist in </a:t>
            </a:r>
            <a:r>
              <a:rPr lang="en-US" sz="1100" b="0" i="0" u="none" strike="noStrike" cap="none" dirty="0" err="1" smtClean="0">
                <a:solidFill>
                  <a:srgbClr val="000000"/>
                </a:solidFill>
                <a:effectLst/>
                <a:latin typeface="Arial"/>
                <a:ea typeface="Arial"/>
                <a:cs typeface="Arial"/>
                <a:sym typeface="Arial"/>
              </a:rPr>
              <a:t>latin</a:t>
            </a:r>
            <a:r>
              <a:rPr lang="en-US" sz="1100" b="0" i="0" u="none" strike="noStrike" cap="none" dirty="0" smtClean="0">
                <a:solidFill>
                  <a:srgbClr val="000000"/>
                </a:solidFill>
                <a:effectLst/>
                <a:latin typeface="Arial"/>
                <a:ea typeface="Arial"/>
                <a:cs typeface="Arial"/>
                <a:sym typeface="Arial"/>
              </a:rPr>
              <a:t>) and as you can see it would have a bright welcoming vibe. The idea behind the game is that the majority of the world’s population is gone and just a few machines were left to bring the earth back to a utopian state. But humanity must prevail. The player would be part of a team of women, engineers, chemists, physicists, and most importantly computer scientists who are given a task by the guide to rebuild humanity in a sustainable way.</a:t>
            </a:r>
            <a:endParaRPr lang="en-US" dirty="0"/>
          </a:p>
        </p:txBody>
      </p:sp>
    </p:spTree>
    <p:extLst>
      <p:ext uri="{BB962C8B-B14F-4D97-AF65-F5344CB8AC3E}">
        <p14:creationId xmlns:p14="http://schemas.microsoft.com/office/powerpoint/2010/main" val="462302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0" i="0" u="none" strike="noStrike" cap="none" dirty="0" smtClean="0">
                <a:solidFill>
                  <a:srgbClr val="000000"/>
                </a:solidFill>
                <a:effectLst/>
                <a:latin typeface="Arial"/>
                <a:ea typeface="Arial"/>
                <a:cs typeface="Arial"/>
                <a:sym typeface="Arial"/>
              </a:rPr>
              <a:t>The game would include </a:t>
            </a:r>
            <a:r>
              <a:rPr lang="en-US" sz="1100" b="0" i="0" u="none" strike="noStrike" cap="none" dirty="0" err="1" smtClean="0">
                <a:solidFill>
                  <a:srgbClr val="000000"/>
                </a:solidFill>
                <a:effectLst/>
                <a:latin typeface="Arial"/>
                <a:ea typeface="Arial"/>
                <a:cs typeface="Arial"/>
                <a:sym typeface="Arial"/>
              </a:rPr>
              <a:t>minigames</a:t>
            </a:r>
            <a:r>
              <a:rPr lang="en-US" sz="1100" b="0" i="0" u="none" strike="noStrike" cap="none" dirty="0" smtClean="0">
                <a:solidFill>
                  <a:srgbClr val="000000"/>
                </a:solidFill>
                <a:effectLst/>
                <a:latin typeface="Arial"/>
                <a:ea typeface="Arial"/>
                <a:cs typeface="Arial"/>
                <a:sym typeface="Arial"/>
              </a:rPr>
              <a:t> much like match 3 and casual games which would subliminally teach players important CS concepts like search algorithms, binary, transistor flows, even functions and code all done to contribute to building structures like water filtration centers, stable nuclear power plants, and high efficiency solar </a:t>
            </a:r>
            <a:r>
              <a:rPr lang="en-US" sz="1100" b="0" i="0" u="none" strike="noStrike" cap="none" dirty="0" err="1" smtClean="0">
                <a:solidFill>
                  <a:srgbClr val="000000"/>
                </a:solidFill>
                <a:effectLst/>
                <a:latin typeface="Arial"/>
                <a:ea typeface="Arial"/>
                <a:cs typeface="Arial"/>
                <a:sym typeface="Arial"/>
              </a:rPr>
              <a:t>panelled</a:t>
            </a:r>
            <a:r>
              <a:rPr lang="en-US" sz="1100" b="0" i="0" u="none" strike="noStrike" cap="none" dirty="0" smtClean="0">
                <a:solidFill>
                  <a:srgbClr val="000000"/>
                </a:solidFill>
                <a:effectLst/>
                <a:latin typeface="Arial"/>
                <a:ea typeface="Arial"/>
                <a:cs typeface="Arial"/>
                <a:sym typeface="Arial"/>
              </a:rPr>
              <a:t> houses. Something like this would certainly encourage me to get involved in these STEM fields.</a:t>
            </a:r>
            <a:endParaRPr lang="en-US" b="0" dirty="0" smtClean="0">
              <a:effectLst/>
            </a:endParaRPr>
          </a:p>
          <a:p>
            <a:pPr rtl="0"/>
            <a:r>
              <a:rPr lang="en-US" sz="1100" b="0" i="0" u="none" strike="noStrike" cap="none" dirty="0" smtClean="0">
                <a:solidFill>
                  <a:srgbClr val="000000"/>
                </a:solidFill>
                <a:effectLst/>
                <a:latin typeface="Arial"/>
                <a:ea typeface="Arial"/>
                <a:cs typeface="Arial"/>
                <a:sym typeface="Arial"/>
              </a:rPr>
              <a:t>And if this idea isn’t appealing I was also considering puzzle games in a classroom environment, or a survival type of simulation puzzle game</a:t>
            </a:r>
            <a:endParaRPr lang="en-US" b="0" dirty="0" smtClean="0">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158351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23630543_5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23630543_5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Anyway,</a:t>
            </a:r>
            <a:r>
              <a:rPr lang="en-US" baseline="0" dirty="0" smtClean="0"/>
              <a:t> in conclusion I have no intention of objectifying or under representing women in this game, and I will definitely include attributes focused on primary motivations among women playing video games no matter what game I end up designing. Thank you.</a:t>
            </a:r>
            <a:endParaRPr dirty="0"/>
          </a:p>
        </p:txBody>
      </p:sp>
    </p:spTree>
    <p:extLst>
      <p:ext uri="{BB962C8B-B14F-4D97-AF65-F5344CB8AC3E}">
        <p14:creationId xmlns:p14="http://schemas.microsoft.com/office/powerpoint/2010/main" val="1075370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Since deciphering what women respond to is such a vast subject I figured it would be best to break down my search into the topics listed</a:t>
            </a:r>
            <a:endParaRPr dirty="0"/>
          </a:p>
        </p:txBody>
      </p:sp>
    </p:spTree>
    <p:extLst>
      <p:ext uri="{BB962C8B-B14F-4D97-AF65-F5344CB8AC3E}">
        <p14:creationId xmlns:p14="http://schemas.microsoft.com/office/powerpoint/2010/main" val="193976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72363054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72363054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The first topic, the effects of stereotypical female portrayals in video games, is widely researched in psychology so it was an obvious starting point. This literature review, name, was published just last year and was interested in several themes that could absolutely impact the expectations of women when it comes to gaming. The themes I found most intriguing for my research on here were under representation and objectification</a:t>
            </a:r>
            <a:endParaRPr dirty="0"/>
          </a:p>
        </p:txBody>
      </p:sp>
    </p:spTree>
    <p:extLst>
      <p:ext uri="{BB962C8B-B14F-4D97-AF65-F5344CB8AC3E}">
        <p14:creationId xmlns:p14="http://schemas.microsoft.com/office/powerpoint/2010/main" val="646571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251bb473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d251bb473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The results of this study were largely what you would expect. Under representation of realistic female characters leaves real women feeling excluded from the video game community.  And those who do find themselves in the community run the risk of lowering their own self-esteem and self-efficacy by being largely exposed to female characters who need others to progress and who don’t have realistic bodies. In response to these finding I have every intention of filling this game with many female characters of all shapes, sizes and backgrounds. I also wanted to explore the idea of having the guide through the game be something like Eve for Wall-E, her voice and vibe are indicative of being a female but she has no distinguishing female features that a woman playing can desire for themselves.</a:t>
            </a:r>
            <a:endParaRPr dirty="0"/>
          </a:p>
        </p:txBody>
      </p:sp>
    </p:spTree>
    <p:extLst>
      <p:ext uri="{BB962C8B-B14F-4D97-AF65-F5344CB8AC3E}">
        <p14:creationId xmlns:p14="http://schemas.microsoft.com/office/powerpoint/2010/main" val="660081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Next I want to touch on real game data that has been collected to determine what kinds of games women are playing and what games they tend to avoid and why</a:t>
            </a:r>
            <a:endParaRPr dirty="0"/>
          </a:p>
        </p:txBody>
      </p:sp>
    </p:spTree>
    <p:extLst>
      <p:ext uri="{BB962C8B-B14F-4D97-AF65-F5344CB8AC3E}">
        <p14:creationId xmlns:p14="http://schemas.microsoft.com/office/powerpoint/2010/main" val="83132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cb9a0b074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cb9a0b07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Quantic foundry is a website created by two Berkley PhD graduates designed to collect and interpret data on gaming motivation. They have published several articles specific to women’s preferred genres and why, produced as recently as 2017</a:t>
            </a:r>
            <a:endParaRPr dirty="0"/>
          </a:p>
        </p:txBody>
      </p:sp>
    </p:spTree>
    <p:extLst>
      <p:ext uri="{BB962C8B-B14F-4D97-AF65-F5344CB8AC3E}">
        <p14:creationId xmlns:p14="http://schemas.microsoft.com/office/powerpoint/2010/main" val="134103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cb9a0b074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cb9a0b074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smtClean="0">
                <a:solidFill>
                  <a:srgbClr val="000000"/>
                </a:solidFill>
                <a:effectLst/>
                <a:latin typeface="Arial"/>
                <a:ea typeface="Arial"/>
                <a:cs typeface="Arial"/>
                <a:sym typeface="Arial"/>
              </a:rPr>
              <a:t>Surveying around 270,000 participants 18% of which identified as female, they found that women strongly preferred Match 3 and Simulation games to most other games. Sports, Shooters, and Racing games were last on the list. The authors believed quote: </a:t>
            </a:r>
            <a:endParaRPr lang="en-US" b="0" dirty="0" smtClean="0">
              <a:effectLst/>
            </a:endParaRPr>
          </a:p>
          <a:p>
            <a:pPr rtl="0"/>
            <a:r>
              <a:rPr lang="en-US" sz="1100" b="0" i="0" u="none" strike="noStrike" cap="none" dirty="0" smtClean="0">
                <a:solidFill>
                  <a:srgbClr val="000000"/>
                </a:solidFill>
                <a:effectLst/>
                <a:latin typeface="Arial"/>
                <a:ea typeface="Arial"/>
                <a:cs typeface="Arial"/>
                <a:sym typeface="Arial"/>
              </a:rPr>
              <a:t>Talk about Dragon Age: Inquisition, Star Wars, </a:t>
            </a:r>
            <a:r>
              <a:rPr lang="en-US" sz="1100" b="0" i="0" u="none" strike="noStrike" cap="none" dirty="0" err="1" smtClean="0">
                <a:solidFill>
                  <a:srgbClr val="000000"/>
                </a:solidFill>
                <a:effectLst/>
                <a:latin typeface="Arial"/>
                <a:ea typeface="Arial"/>
                <a:cs typeface="Arial"/>
                <a:sym typeface="Arial"/>
              </a:rPr>
              <a:t>WoW</a:t>
            </a:r>
            <a:r>
              <a:rPr lang="en-US" sz="1100" b="0" i="0" u="none" strike="noStrike" cap="none" dirty="0" smtClean="0">
                <a:solidFill>
                  <a:srgbClr val="000000"/>
                </a:solidFill>
                <a:effectLst/>
                <a:latin typeface="Arial"/>
                <a:ea typeface="Arial"/>
                <a:cs typeface="Arial"/>
                <a:sym typeface="Arial"/>
              </a:rPr>
              <a:t>,</a:t>
            </a:r>
            <a:endParaRPr lang="en-US" b="0" dirty="0" smtClean="0">
              <a:effectLst/>
            </a:endParaRPr>
          </a:p>
          <a:p>
            <a:pPr rtl="0"/>
            <a:r>
              <a:rPr lang="en-US" sz="1100" b="0" i="0" u="none" strike="noStrike" cap="none" dirty="0" smtClean="0">
                <a:solidFill>
                  <a:srgbClr val="000000"/>
                </a:solidFill>
                <a:effectLst/>
                <a:latin typeface="Arial"/>
                <a:ea typeface="Arial"/>
                <a:cs typeface="Arial"/>
                <a:sym typeface="Arial"/>
              </a:rPr>
              <a:t>●“Games on the bottom of the chart tend to not have female protagonists , tend to involve playing with strangers online, and tend to have a lot of rapid 3D movement which can lead to motion sickness.” (</a:t>
            </a:r>
            <a:r>
              <a:rPr lang="en-US" sz="1100" b="0" i="0" u="sng" strike="noStrike" cap="none" dirty="0" smtClean="0">
                <a:solidFill>
                  <a:srgbClr val="000000"/>
                </a:solidFill>
                <a:effectLst/>
                <a:latin typeface="Arial"/>
                <a:ea typeface="Arial"/>
                <a:cs typeface="Arial"/>
                <a:sym typeface="Arial"/>
                <a:hlinkClick r:id="rId3"/>
              </a:rPr>
              <a:t>https://quanticfoundry.com/2017/01/19/female-gamers-by-genre/</a:t>
            </a:r>
            <a:r>
              <a:rPr lang="en-US" sz="1100" b="0" i="0" u="none" strike="noStrike" cap="none" dirty="0" smtClean="0">
                <a:solidFill>
                  <a:srgbClr val="000000"/>
                </a:solidFill>
                <a:effectLst/>
                <a:latin typeface="Arial"/>
                <a:ea typeface="Arial"/>
                <a:cs typeface="Arial"/>
                <a:sym typeface="Arial"/>
              </a:rPr>
              <a:t>) </a:t>
            </a:r>
            <a:r>
              <a:rPr lang="en-US" sz="1100" b="0" i="0" u="sng" strike="noStrike" cap="none" dirty="0" smtClean="0">
                <a:solidFill>
                  <a:srgbClr val="000000"/>
                </a:solidFill>
                <a:effectLst/>
                <a:latin typeface="Arial"/>
                <a:ea typeface="Arial"/>
                <a:cs typeface="Arial"/>
                <a:sym typeface="Arial"/>
                <a:hlinkClick r:id="rId4"/>
              </a:rPr>
              <a:t>https://www.ncbi.nlm.nih.gov/pubmed/16018346</a:t>
            </a:r>
            <a:endParaRPr lang="en-US" b="0" dirty="0" smtClean="0">
              <a:effectLst/>
            </a:endParaRPr>
          </a:p>
          <a:p>
            <a:pPr rtl="0"/>
            <a:r>
              <a:rPr lang="en-US" sz="1100" b="0" i="0" u="none" strike="noStrike" cap="none" dirty="0" smtClean="0">
                <a:solidFill>
                  <a:srgbClr val="000000"/>
                </a:solidFill>
                <a:effectLst/>
                <a:latin typeface="Arial"/>
                <a:ea typeface="Arial"/>
                <a:cs typeface="Arial"/>
                <a:sym typeface="Arial"/>
              </a:rPr>
              <a:t>The first suggestion the authors made ties back to the literature review. And more often than not online communities can be toxic environments.</a:t>
            </a:r>
            <a:endParaRPr lang="en-US" b="0" dirty="0" smtClean="0">
              <a:effectLst/>
            </a:endParaRPr>
          </a:p>
          <a:p>
            <a:r>
              <a:rPr lang="en-US" dirty="0" smtClean="0"/>
              <a:t/>
            </a:r>
            <a:br>
              <a:rPr lang="en-US" dirty="0" smtClean="0"/>
            </a:br>
            <a:endParaRPr dirty="0"/>
          </a:p>
        </p:txBody>
      </p:sp>
    </p:spTree>
    <p:extLst>
      <p:ext uri="{BB962C8B-B14F-4D97-AF65-F5344CB8AC3E}">
        <p14:creationId xmlns:p14="http://schemas.microsoft.com/office/powerpoint/2010/main" val="949496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23630543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23630543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In another article </a:t>
            </a:r>
            <a:r>
              <a:rPr lang="en-US" sz="1100" b="0" i="0" u="none" strike="noStrike" cap="none" dirty="0" err="1" smtClean="0">
                <a:solidFill>
                  <a:srgbClr val="000000"/>
                </a:solidFill>
                <a:effectLst/>
                <a:latin typeface="Arial"/>
                <a:ea typeface="Arial"/>
                <a:cs typeface="Arial"/>
                <a:sym typeface="Arial"/>
              </a:rPr>
              <a:t>analysing</a:t>
            </a:r>
            <a:r>
              <a:rPr lang="en-US" sz="1100" b="0" i="0" u="none" strike="noStrike" cap="none" dirty="0" smtClean="0">
                <a:solidFill>
                  <a:srgbClr val="000000"/>
                </a:solidFill>
                <a:effectLst/>
                <a:latin typeface="Arial"/>
                <a:ea typeface="Arial"/>
                <a:cs typeface="Arial"/>
                <a:sym typeface="Arial"/>
              </a:rPr>
              <a:t> gamer motivation they discovered that women are most motivated to play games because they enjoy completion, fantasy and design. Again women favor these motivation far more than the others. The distribution of this data suggests to me that women really enjoy what they enjoy and may be being forced to ignore everything else because they are being excluded by those communities.</a:t>
            </a:r>
            <a:endParaRPr dirty="0"/>
          </a:p>
        </p:txBody>
      </p:sp>
    </p:spTree>
    <p:extLst>
      <p:ext uri="{BB962C8B-B14F-4D97-AF65-F5344CB8AC3E}">
        <p14:creationId xmlns:p14="http://schemas.microsoft.com/office/powerpoint/2010/main" val="228879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d814cf7d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d814cf7d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Since match 3 gaming was so high on the list of games women enjoyed I undertook looking for information on why specifically women may prefer that kind of came. This study actually went in and measured participants brain waves while playing casual games like match 3 games. They targeted waves responsible for stress and mood and found that these games do in fact, neurologically decrease stress and improve mood. Women may favor these games because studies have shown that women tend to seek out help when anxious and stressed in the form of therapy more often than men, so it would make sense that they would utilize de-stressing tools more often as well.</a:t>
            </a:r>
            <a:endParaRPr dirty="0"/>
          </a:p>
        </p:txBody>
      </p:sp>
    </p:spTree>
    <p:extLst>
      <p:ext uri="{BB962C8B-B14F-4D97-AF65-F5344CB8AC3E}">
        <p14:creationId xmlns:p14="http://schemas.microsoft.com/office/powerpoint/2010/main" val="964395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10.xml"/><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11.xml"/><Relationship Id="rId5" Type="http://schemas.openxmlformats.org/officeDocument/2006/relationships/image" Target="../media/image13.png"/><Relationship Id="rId6" Type="http://schemas.openxmlformats.org/officeDocument/2006/relationships/image" Target="../media/image14.emf"/><Relationship Id="rId7" Type="http://schemas.openxmlformats.org/officeDocument/2006/relationships/image" Target="../media/image1.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12.xml"/><Relationship Id="rId5" Type="http://schemas.openxmlformats.org/officeDocument/2006/relationships/image" Target="../media/image14.emf"/><Relationship Id="rId6" Type="http://schemas.openxmlformats.org/officeDocument/2006/relationships/image" Target="../media/image15.jpeg"/><Relationship Id="rId7" Type="http://schemas.openxmlformats.org/officeDocument/2006/relationships/image" Target="../media/image1.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13.xml"/><Relationship Id="rId5" Type="http://schemas.openxmlformats.org/officeDocument/2006/relationships/image" Target="../media/image16.png"/><Relationship Id="rId6" Type="http://schemas.openxmlformats.org/officeDocument/2006/relationships/image" Target="../media/image1.png"/><Relationship Id="rId1" Type="http://schemas.microsoft.com/office/2007/relationships/media" Target="../media/media13.m4a"/><Relationship Id="rId2" Type="http://schemas.openxmlformats.org/officeDocument/2006/relationships/audio" Target="../media/media13.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2.xml"/><Relationship Id="rId5" Type="http://schemas.openxmlformats.org/officeDocument/2006/relationships/image" Target="../media/image2.png"/><Relationship Id="rId6"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3.xml"/><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5.xml"/><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6.xml"/><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hyperlink" Target="https://quanticfoundry.com/#motivation-model" TargetMode="External"/><Relationship Id="rId8"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7.xml"/><Relationship Id="rId5" Type="http://schemas.openxmlformats.org/officeDocument/2006/relationships/image" Target="../media/image9.png"/><Relationship Id="rId6"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12.png"/><Relationship Id="rId6" Type="http://schemas.openxmlformats.org/officeDocument/2006/relationships/image" Target="../media/image1.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5200C"/>
        </a:solidFill>
        <a:effectLst/>
      </p:bgPr>
    </p:bg>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914800" y="1110700"/>
            <a:ext cx="8046600" cy="272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Women Respond To </a:t>
            </a:r>
            <a:endParaRPr/>
          </a:p>
          <a:p>
            <a:pPr marL="0" lvl="0" indent="0" algn="l" rtl="0">
              <a:spcBef>
                <a:spcPts val="0"/>
              </a:spcBef>
              <a:spcAft>
                <a:spcPts val="0"/>
              </a:spcAft>
              <a:buNone/>
            </a:pPr>
            <a:r>
              <a:rPr lang="en" sz="3000"/>
              <a:t>In Video Games</a:t>
            </a:r>
            <a:endParaRPr sz="3000"/>
          </a:p>
        </p:txBody>
      </p:sp>
      <p:sp>
        <p:nvSpPr>
          <p:cNvPr id="73" name="Google Shape;73;p13"/>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 By Vidya Gaddy</a:t>
            </a:r>
            <a:endParaRPr sz="2400" b="1"/>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149"/>
    </mc:Choice>
    <mc:Fallback>
      <p:transition spd="slow" advTm="2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5200C"/>
        </a:solidFill>
        <a:effectLst/>
      </p:bgPr>
    </p:bg>
    <p:spTree>
      <p:nvGrpSpPr>
        <p:cNvPr id="1" name="Shape 137"/>
        <p:cNvGrpSpPr/>
        <p:nvPr/>
      </p:nvGrpSpPr>
      <p:grpSpPr>
        <a:xfrm>
          <a:off x="0" y="0"/>
          <a:ext cx="0" cy="0"/>
          <a:chOff x="0" y="0"/>
          <a:chExt cx="0" cy="0"/>
        </a:xfrm>
      </p:grpSpPr>
      <p:pic>
        <p:nvPicPr>
          <p:cNvPr id="138" name="Google Shape;138;p22"/>
          <p:cNvPicPr preferRelativeResize="0"/>
          <p:nvPr/>
        </p:nvPicPr>
        <p:blipFill>
          <a:blip r:embed="rId5">
            <a:alphaModFix/>
          </a:blip>
          <a:stretch>
            <a:fillRect/>
          </a:stretch>
        </p:blipFill>
        <p:spPr>
          <a:xfrm>
            <a:off x="465000" y="162725"/>
            <a:ext cx="8127626" cy="4818049"/>
          </a:xfrm>
          <a:prstGeom prst="rect">
            <a:avLst/>
          </a:prstGeom>
          <a:noFill/>
          <a:ln>
            <a:noFill/>
          </a:ln>
        </p:spPr>
      </p:pic>
      <p:pic>
        <p:nvPicPr>
          <p:cNvPr id="139" name="Google Shape;139;p22" descr="Piece of duct tape sticking a note to the slide"/>
          <p:cNvPicPr preferRelativeResize="0"/>
          <p:nvPr/>
        </p:nvPicPr>
        <p:blipFill rotWithShape="1">
          <a:blip r:embed="rId6">
            <a:alphaModFix/>
          </a:blip>
          <a:srcRect l="9244" t="5926" r="2118" b="10011"/>
          <a:stretch/>
        </p:blipFill>
        <p:spPr>
          <a:xfrm rot="154828">
            <a:off x="3536000" y="147301"/>
            <a:ext cx="2072000" cy="736050"/>
          </a:xfrm>
          <a:prstGeom prst="rect">
            <a:avLst/>
          </a:prstGeom>
          <a:noFill/>
          <a:ln>
            <a:noFill/>
          </a:ln>
        </p:spPr>
      </p:pic>
      <p:sp>
        <p:nvSpPr>
          <p:cNvPr id="140" name="Google Shape;140;p22"/>
          <p:cNvSpPr txBox="1"/>
          <p:nvPr/>
        </p:nvSpPr>
        <p:spPr>
          <a:xfrm>
            <a:off x="959863" y="530125"/>
            <a:ext cx="7137900" cy="157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b="1">
                <a:solidFill>
                  <a:schemeClr val="lt2"/>
                </a:solidFill>
                <a:latin typeface="Raleway"/>
                <a:ea typeface="Raleway"/>
                <a:cs typeface="Raleway"/>
                <a:sym typeface="Raleway"/>
              </a:rPr>
              <a:t>Cognitive consequences of making computer-based learning activities more game-like</a:t>
            </a:r>
            <a:endParaRPr sz="2000" b="1">
              <a:solidFill>
                <a:schemeClr val="lt2"/>
              </a:solidFill>
              <a:latin typeface="Raleway"/>
              <a:ea typeface="Raleway"/>
              <a:cs typeface="Raleway"/>
              <a:sym typeface="Raleway"/>
            </a:endParaRPr>
          </a:p>
          <a:p>
            <a:pPr marL="0" lvl="0" indent="0" algn="l" rtl="0">
              <a:spcBef>
                <a:spcPts val="0"/>
              </a:spcBef>
              <a:spcAft>
                <a:spcPts val="0"/>
              </a:spcAft>
              <a:buClr>
                <a:schemeClr val="dk2"/>
              </a:buClr>
              <a:buSzPts val="1100"/>
              <a:buFont typeface="Arial"/>
              <a:buNone/>
            </a:pPr>
            <a:r>
              <a:rPr lang="en">
                <a:solidFill>
                  <a:schemeClr val="dk2"/>
                </a:solidFill>
              </a:rPr>
              <a:t>Krista E. DeLeeuw, Richard E. Mayer</a:t>
            </a:r>
            <a:endParaRPr>
              <a:solidFill>
                <a:schemeClr val="dk2"/>
              </a:solidFill>
            </a:endParaRPr>
          </a:p>
          <a:p>
            <a:pPr marL="0" lvl="0" indent="0" algn="l" rtl="0">
              <a:spcBef>
                <a:spcPts val="0"/>
              </a:spcBef>
              <a:spcAft>
                <a:spcPts val="0"/>
              </a:spcAft>
              <a:buNone/>
            </a:pPr>
            <a:r>
              <a:rPr lang="en" sz="1200">
                <a:solidFill>
                  <a:schemeClr val="dk2"/>
                </a:solidFill>
              </a:rPr>
              <a:t>Department of Psychology, University of California, Santa Barbara, United States 2011</a:t>
            </a:r>
            <a:endParaRPr sz="1200" b="1">
              <a:solidFill>
                <a:schemeClr val="lt2"/>
              </a:solidFill>
              <a:latin typeface="Raleway"/>
              <a:ea typeface="Raleway"/>
              <a:cs typeface="Raleway"/>
              <a:sym typeface="Raleway"/>
            </a:endParaRPr>
          </a:p>
        </p:txBody>
      </p:sp>
      <p:sp>
        <p:nvSpPr>
          <p:cNvPr id="141" name="Google Shape;141;p22"/>
          <p:cNvSpPr txBox="1">
            <a:spLocks noGrp="1"/>
          </p:cNvSpPr>
          <p:nvPr>
            <p:ph type="body" idx="4294967295"/>
          </p:nvPr>
        </p:nvSpPr>
        <p:spPr>
          <a:xfrm>
            <a:off x="959875" y="1725875"/>
            <a:ext cx="7137900" cy="30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Raleway"/>
              <a:ea typeface="Raleway"/>
              <a:cs typeface="Raleway"/>
              <a:sym typeface="Raleway"/>
            </a:endParaRPr>
          </a:p>
          <a:p>
            <a:pPr marL="457200" lvl="0" indent="-317500" algn="l" rtl="0">
              <a:spcBef>
                <a:spcPts val="1600"/>
              </a:spcBef>
              <a:spcAft>
                <a:spcPts val="0"/>
              </a:spcAft>
              <a:buClr>
                <a:schemeClr val="dk1"/>
              </a:buClr>
              <a:buSzPts val="1400"/>
              <a:buFont typeface="Raleway"/>
              <a:buChar char="➔"/>
            </a:pPr>
            <a:r>
              <a:rPr lang="en" sz="1400" b="1">
                <a:solidFill>
                  <a:schemeClr val="dk1"/>
                </a:solidFill>
                <a:latin typeface="Raleway"/>
                <a:ea typeface="Raleway"/>
                <a:cs typeface="Raleway"/>
                <a:sym typeface="Raleway"/>
              </a:rPr>
              <a:t>Experiment</a:t>
            </a:r>
            <a:endParaRPr sz="1400" b="1">
              <a:solidFill>
                <a:schemeClr val="dk1"/>
              </a:solidFill>
              <a:latin typeface="Raleway"/>
              <a:ea typeface="Raleway"/>
              <a:cs typeface="Raleway"/>
              <a:sym typeface="Raleway"/>
            </a:endParaRPr>
          </a:p>
          <a:p>
            <a:pPr marL="914400" lvl="1" indent="-317500" algn="l" rtl="0">
              <a:spcBef>
                <a:spcPts val="1000"/>
              </a:spcBef>
              <a:spcAft>
                <a:spcPts val="0"/>
              </a:spcAft>
              <a:buSzPts val="1400"/>
              <a:buFont typeface="Raleway"/>
              <a:buChar char="◆"/>
            </a:pPr>
            <a:r>
              <a:rPr lang="en">
                <a:latin typeface="Raleway"/>
                <a:ea typeface="Raleway"/>
                <a:cs typeface="Raleway"/>
                <a:sym typeface="Raleway"/>
              </a:rPr>
              <a:t>137 college students (non-CS) participants</a:t>
            </a:r>
            <a:endParaRPr>
              <a:latin typeface="Raleway"/>
              <a:ea typeface="Raleway"/>
              <a:cs typeface="Raleway"/>
              <a:sym typeface="Raleway"/>
            </a:endParaRPr>
          </a:p>
          <a:p>
            <a:pPr marL="914400" lvl="1" indent="-317500" algn="l" rtl="0">
              <a:spcBef>
                <a:spcPts val="1000"/>
              </a:spcBef>
              <a:spcAft>
                <a:spcPts val="0"/>
              </a:spcAft>
              <a:buSzPts val="1400"/>
              <a:buFont typeface="Raleway"/>
              <a:buChar char="◆"/>
            </a:pPr>
            <a:r>
              <a:rPr lang="en">
                <a:latin typeface="Raleway"/>
                <a:ea typeface="Raleway"/>
                <a:cs typeface="Raleway"/>
                <a:sym typeface="Raleway"/>
              </a:rPr>
              <a:t>Added game elements (scoring, incentive) to a circuitry learning tool called Circuit Game</a:t>
            </a:r>
            <a:endParaRPr sz="1200">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n" sz="1400" b="1">
                <a:solidFill>
                  <a:schemeClr val="dk1"/>
                </a:solidFill>
                <a:latin typeface="Raleway"/>
                <a:ea typeface="Raleway"/>
                <a:cs typeface="Raleway"/>
                <a:sym typeface="Raleway"/>
              </a:rPr>
              <a:t>Findings</a:t>
            </a:r>
            <a:endParaRPr sz="1400">
              <a:latin typeface="Raleway"/>
              <a:ea typeface="Raleway"/>
              <a:cs typeface="Raleway"/>
              <a:sym typeface="Raleway"/>
            </a:endParaRPr>
          </a:p>
          <a:p>
            <a:pPr marL="914400" lvl="1" indent="-317500" algn="l" rtl="0">
              <a:spcBef>
                <a:spcPts val="1000"/>
              </a:spcBef>
              <a:spcAft>
                <a:spcPts val="1000"/>
              </a:spcAft>
              <a:buSzPts val="1400"/>
              <a:buFont typeface="Raleway"/>
              <a:buChar char="◆"/>
            </a:pPr>
            <a:r>
              <a:rPr lang="en" sz="1500">
                <a:latin typeface="Raleway"/>
                <a:ea typeface="Raleway"/>
                <a:cs typeface="Raleway"/>
                <a:sym typeface="Raleway"/>
              </a:rPr>
              <a:t>Women showed a significant improvement in learning when playing the game compared to using the learning tool</a:t>
            </a:r>
            <a:endParaRPr sz="1500">
              <a:latin typeface="Raleway"/>
              <a:ea typeface="Raleway"/>
              <a:cs typeface="Raleway"/>
              <a:sym typeface="Raleway"/>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984"/>
    </mc:Choice>
    <mc:Fallback>
      <p:transition spd="slow" advTm="40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257" y="327814"/>
            <a:ext cx="2541320" cy="400110"/>
          </a:xfrm>
          <a:prstGeom prst="rect">
            <a:avLst/>
          </a:prstGeom>
          <a:noFill/>
        </p:spPr>
        <p:txBody>
          <a:bodyPr wrap="square" rtlCol="0">
            <a:spAutoFit/>
          </a:bodyPr>
          <a:lstStyle/>
          <a:p>
            <a:r>
              <a:rPr lang="en-US" sz="2000" smtClean="0"/>
              <a:t>Game Design Ideas</a:t>
            </a:r>
            <a:endParaRPr lang="en-US" sz="2000" dirty="0"/>
          </a:p>
        </p:txBody>
      </p:sp>
      <p:pic>
        <p:nvPicPr>
          <p:cNvPr id="3" name="Picture 2"/>
          <p:cNvPicPr>
            <a:picLocks noChangeAspect="1"/>
          </p:cNvPicPr>
          <p:nvPr/>
        </p:nvPicPr>
        <p:blipFill>
          <a:blip r:embed="rId5"/>
          <a:stretch>
            <a:fillRect/>
          </a:stretch>
        </p:blipFill>
        <p:spPr>
          <a:xfrm>
            <a:off x="1010655" y="837955"/>
            <a:ext cx="7263314" cy="4088977"/>
          </a:xfrm>
          <a:prstGeom prst="rect">
            <a:avLst/>
          </a:prstGeom>
        </p:spPr>
      </p:pic>
      <p:pic>
        <p:nvPicPr>
          <p:cNvPr id="4" name="Picture 3"/>
          <p:cNvPicPr>
            <a:picLocks noChangeAspect="1"/>
          </p:cNvPicPr>
          <p:nvPr/>
        </p:nvPicPr>
        <p:blipFill>
          <a:blip r:embed="rId6"/>
          <a:stretch>
            <a:fillRect/>
          </a:stretch>
        </p:blipFill>
        <p:spPr>
          <a:xfrm>
            <a:off x="4237610" y="1037230"/>
            <a:ext cx="3893860" cy="1136967"/>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610263656"/>
      </p:ext>
    </p:extLst>
  </p:cSld>
  <p:clrMapOvr>
    <a:masterClrMapping/>
  </p:clrMapOvr>
  <mc:AlternateContent xmlns:mc="http://schemas.openxmlformats.org/markup-compatibility/2006">
    <mc:Choice xmlns:p14="http://schemas.microsoft.com/office/powerpoint/2010/main" Requires="p14">
      <p:transition spd="slow" p14:dur="2000" advTm="2663"/>
    </mc:Choice>
    <mc:Fallback>
      <p:transition spd="slow" advTm="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257" y="327814"/>
            <a:ext cx="2541320" cy="400110"/>
          </a:xfrm>
          <a:prstGeom prst="rect">
            <a:avLst/>
          </a:prstGeom>
          <a:noFill/>
        </p:spPr>
        <p:txBody>
          <a:bodyPr wrap="square" rtlCol="0">
            <a:spAutoFit/>
          </a:bodyPr>
          <a:lstStyle/>
          <a:p>
            <a:r>
              <a:rPr lang="en-US" sz="2000" smtClean="0"/>
              <a:t>Game Design Ideas</a:t>
            </a:r>
            <a:endParaRPr lang="en-US" sz="2000" dirty="0"/>
          </a:p>
        </p:txBody>
      </p:sp>
      <p:pic>
        <p:nvPicPr>
          <p:cNvPr id="4" name="Picture 3"/>
          <p:cNvPicPr>
            <a:picLocks noChangeAspect="1"/>
          </p:cNvPicPr>
          <p:nvPr/>
        </p:nvPicPr>
        <p:blipFill>
          <a:blip r:embed="rId5"/>
          <a:stretch>
            <a:fillRect/>
          </a:stretch>
        </p:blipFill>
        <p:spPr>
          <a:xfrm>
            <a:off x="6137691" y="727924"/>
            <a:ext cx="2430507" cy="709683"/>
          </a:xfrm>
          <a:prstGeom prst="rect">
            <a:avLst/>
          </a:prstGeom>
        </p:spPr>
      </p:pic>
      <p:pic>
        <p:nvPicPr>
          <p:cNvPr id="1026" name="Picture 2" descr="mage result for casual building simula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184" y="879722"/>
            <a:ext cx="5169159" cy="29076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37691" y="1819469"/>
            <a:ext cx="2698400" cy="2708434"/>
          </a:xfrm>
          <a:prstGeom prst="rect">
            <a:avLst/>
          </a:prstGeom>
          <a:noFill/>
        </p:spPr>
        <p:txBody>
          <a:bodyPr wrap="square" rtlCol="0">
            <a:spAutoFit/>
          </a:bodyPr>
          <a:lstStyle/>
          <a:p>
            <a:pPr marL="285750" indent="-285750">
              <a:buFont typeface="Arial" charset="0"/>
              <a:buChar char="•"/>
            </a:pPr>
            <a:r>
              <a:rPr lang="en-US" sz="1700" dirty="0" smtClean="0"/>
              <a:t>Design and Completion elements</a:t>
            </a:r>
          </a:p>
          <a:p>
            <a:pPr marL="285750" indent="-285750">
              <a:buFont typeface="Arial" charset="0"/>
              <a:buChar char="•"/>
            </a:pPr>
            <a:endParaRPr lang="en-US" sz="1700" dirty="0" smtClean="0"/>
          </a:p>
          <a:p>
            <a:pPr marL="285750" indent="-285750">
              <a:buFont typeface="Arial" charset="0"/>
              <a:buChar char="•"/>
            </a:pPr>
            <a:r>
              <a:rPr lang="en-US" sz="1700" dirty="0" smtClean="0"/>
              <a:t>Great for simulation, puzzle, and casual gaming</a:t>
            </a:r>
          </a:p>
          <a:p>
            <a:pPr marL="285750" indent="-285750">
              <a:buFont typeface="Arial" charset="0"/>
              <a:buChar char="•"/>
            </a:pPr>
            <a:endParaRPr lang="en-US" sz="1700" dirty="0"/>
          </a:p>
          <a:p>
            <a:pPr marL="285750" indent="-285750">
              <a:buFont typeface="Arial" charset="0"/>
              <a:buChar char="•"/>
            </a:pPr>
            <a:r>
              <a:rPr lang="en-US" sz="1700" dirty="0" smtClean="0"/>
              <a:t>Build using programming and engineering concepts</a:t>
            </a:r>
            <a:endParaRPr lang="en-US" sz="1700" dirty="0"/>
          </a:p>
        </p:txBody>
      </p:sp>
      <p:sp>
        <p:nvSpPr>
          <p:cNvPr id="3" name="TextBox 2"/>
          <p:cNvSpPr txBox="1"/>
          <p:nvPr/>
        </p:nvSpPr>
        <p:spPr>
          <a:xfrm>
            <a:off x="513184" y="3939172"/>
            <a:ext cx="4685898" cy="892552"/>
          </a:xfrm>
          <a:prstGeom prst="rect">
            <a:avLst/>
          </a:prstGeom>
          <a:noFill/>
        </p:spPr>
        <p:txBody>
          <a:bodyPr wrap="none" rtlCol="0">
            <a:spAutoFit/>
          </a:bodyPr>
          <a:lstStyle/>
          <a:p>
            <a:r>
              <a:rPr lang="en-US" sz="1800" dirty="0" smtClean="0"/>
              <a:t>Alternatives</a:t>
            </a:r>
          </a:p>
          <a:p>
            <a:pPr marL="285750" indent="-285750">
              <a:buFont typeface="Arial" charset="0"/>
              <a:buChar char="•"/>
            </a:pPr>
            <a:r>
              <a:rPr lang="en-US" sz="1700" dirty="0" smtClean="0"/>
              <a:t>Puzzle Game set in classroom environment</a:t>
            </a:r>
          </a:p>
          <a:p>
            <a:pPr marL="285750" indent="-285750">
              <a:buFont typeface="Arial" charset="0"/>
              <a:buChar char="•"/>
            </a:pPr>
            <a:r>
              <a:rPr lang="en-US" sz="1700" dirty="0" smtClean="0"/>
              <a:t>Deserted Island survival puzzle game </a:t>
            </a:r>
            <a:endParaRPr lang="en-US" sz="1700"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830828179"/>
      </p:ext>
    </p:extLst>
  </p:cSld>
  <p:clrMapOvr>
    <a:masterClrMapping/>
  </p:clrMapOvr>
  <mc:AlternateContent xmlns:mc="http://schemas.openxmlformats.org/markup-compatibility/2006">
    <mc:Choice xmlns:p14="http://schemas.microsoft.com/office/powerpoint/2010/main" Requires="p14">
      <p:transition spd="slow" p14:dur="2000" advTm="43884"/>
    </mc:Choice>
    <mc:Fallback>
      <p:transition spd="slow" advTm="43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pic>
        <p:nvPicPr>
          <p:cNvPr id="146" name="Google Shape;146;p23"/>
          <p:cNvPicPr preferRelativeResize="0"/>
          <p:nvPr/>
        </p:nvPicPr>
        <p:blipFill>
          <a:blip r:embed="rId5">
            <a:alphaModFix/>
          </a:blip>
          <a:stretch>
            <a:fillRect/>
          </a:stretch>
        </p:blipFill>
        <p:spPr>
          <a:xfrm>
            <a:off x="-932600" y="0"/>
            <a:ext cx="10443950" cy="5221975"/>
          </a:xfrm>
          <a:prstGeom prst="rect">
            <a:avLst/>
          </a:prstGeom>
          <a:noFill/>
          <a:ln>
            <a:noFill/>
          </a:ln>
        </p:spPr>
      </p:pic>
      <p:sp>
        <p:nvSpPr>
          <p:cNvPr id="147" name="Google Shape;147;p23"/>
          <p:cNvSpPr/>
          <p:nvPr/>
        </p:nvSpPr>
        <p:spPr>
          <a:xfrm>
            <a:off x="3954625" y="337138"/>
            <a:ext cx="4547700" cy="4547700"/>
          </a:xfrm>
          <a:prstGeom prst="rect">
            <a:avLst/>
          </a:prstGeom>
          <a:solidFill>
            <a:srgbClr val="000000">
              <a:alpha val="7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3"/>
          <p:cNvSpPr txBox="1">
            <a:spLocks noGrp="1"/>
          </p:cNvSpPr>
          <p:nvPr>
            <p:ph type="body" idx="4294967295"/>
          </p:nvPr>
        </p:nvSpPr>
        <p:spPr>
          <a:xfrm>
            <a:off x="4152925" y="568900"/>
            <a:ext cx="4151100" cy="4084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800" b="1">
                <a:solidFill>
                  <a:schemeClr val="accent5"/>
                </a:solidFill>
              </a:rPr>
              <a:t>Conclusions</a:t>
            </a:r>
            <a:endParaRPr sz="2800" b="1">
              <a:solidFill>
                <a:schemeClr val="accent5"/>
              </a:solidFill>
            </a:endParaRPr>
          </a:p>
          <a:p>
            <a:pPr marL="457200" lvl="0" indent="-374650" algn="l" rtl="0">
              <a:lnSpc>
                <a:spcPct val="100000"/>
              </a:lnSpc>
              <a:spcBef>
                <a:spcPts val="1600"/>
              </a:spcBef>
              <a:spcAft>
                <a:spcPts val="0"/>
              </a:spcAft>
              <a:buClr>
                <a:schemeClr val="lt1"/>
              </a:buClr>
              <a:buSzPts val="2300"/>
              <a:buChar char="●"/>
            </a:pPr>
            <a:r>
              <a:rPr lang="en" sz="2300">
                <a:solidFill>
                  <a:schemeClr val="lt1"/>
                </a:solidFill>
              </a:rPr>
              <a:t>Don’t objectify women, we don’t respond well to it</a:t>
            </a:r>
            <a:endParaRPr sz="2300">
              <a:solidFill>
                <a:schemeClr val="lt1"/>
              </a:solidFill>
            </a:endParaRPr>
          </a:p>
          <a:p>
            <a:pPr marL="457200" lvl="0" indent="-374650" algn="l" rtl="0">
              <a:lnSpc>
                <a:spcPct val="100000"/>
              </a:lnSpc>
              <a:spcBef>
                <a:spcPts val="0"/>
              </a:spcBef>
              <a:spcAft>
                <a:spcPts val="0"/>
              </a:spcAft>
              <a:buClr>
                <a:schemeClr val="lt1"/>
              </a:buClr>
              <a:buSzPts val="2300"/>
              <a:buChar char="●"/>
            </a:pPr>
            <a:r>
              <a:rPr lang="en" sz="2300">
                <a:solidFill>
                  <a:schemeClr val="lt1"/>
                </a:solidFill>
              </a:rPr>
              <a:t>Women like to use video games as an escape, and method of de-stressing</a:t>
            </a:r>
            <a:endParaRPr sz="2300">
              <a:solidFill>
                <a:schemeClr val="lt1"/>
              </a:solidFill>
            </a:endParaRPr>
          </a:p>
          <a:p>
            <a:pPr marL="457200" lvl="0" indent="-374650" algn="l" rtl="0">
              <a:lnSpc>
                <a:spcPct val="100000"/>
              </a:lnSpc>
              <a:spcBef>
                <a:spcPts val="0"/>
              </a:spcBef>
              <a:spcAft>
                <a:spcPts val="0"/>
              </a:spcAft>
              <a:buClr>
                <a:schemeClr val="lt1"/>
              </a:buClr>
              <a:buSzPts val="2300"/>
              <a:buChar char="●"/>
            </a:pPr>
            <a:r>
              <a:rPr lang="en" sz="2300">
                <a:solidFill>
                  <a:schemeClr val="lt1"/>
                </a:solidFill>
              </a:rPr>
              <a:t>Women seem to learn from video games more readily than men</a:t>
            </a:r>
            <a:endParaRPr sz="2300">
              <a:solidFill>
                <a:schemeClr val="lt1"/>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57"/>
    </mc:Choice>
    <mc:Fallback>
      <p:transition spd="slow" advTm="2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idx="4294967295"/>
          </p:nvPr>
        </p:nvSpPr>
        <p:spPr>
          <a:xfrm>
            <a:off x="535775" y="473525"/>
            <a:ext cx="5197200" cy="76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600">
                <a:solidFill>
                  <a:schemeClr val="dk1"/>
                </a:solidFill>
              </a:rPr>
              <a:t>Topics </a:t>
            </a:r>
            <a:endParaRPr sz="2400"/>
          </a:p>
        </p:txBody>
      </p:sp>
      <p:sp>
        <p:nvSpPr>
          <p:cNvPr id="79" name="Google Shape;79;p14"/>
          <p:cNvSpPr txBox="1">
            <a:spLocks noGrp="1"/>
          </p:cNvSpPr>
          <p:nvPr>
            <p:ph type="title" idx="4294967295"/>
          </p:nvPr>
        </p:nvSpPr>
        <p:spPr>
          <a:xfrm>
            <a:off x="535775" y="1480150"/>
            <a:ext cx="5197200" cy="3067500"/>
          </a:xfrm>
          <a:prstGeom prst="rect">
            <a:avLst/>
          </a:prstGeom>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Font typeface="Lato"/>
              <a:buChar char="●"/>
            </a:pPr>
            <a:r>
              <a:rPr lang="en" sz="1800" b="0">
                <a:latin typeface="Lato"/>
                <a:ea typeface="Lato"/>
                <a:cs typeface="Lato"/>
                <a:sym typeface="Lato"/>
              </a:rPr>
              <a:t>Psychological effects of stereotypical female portrayals in video games</a:t>
            </a:r>
            <a:endParaRPr sz="1800" b="0">
              <a:latin typeface="Lato"/>
              <a:ea typeface="Lato"/>
              <a:cs typeface="Lato"/>
              <a:sym typeface="Lato"/>
            </a:endParaRPr>
          </a:p>
          <a:p>
            <a:pPr marL="914400" lvl="1" indent="-342900" algn="l" rtl="0">
              <a:lnSpc>
                <a:spcPct val="115000"/>
              </a:lnSpc>
              <a:spcBef>
                <a:spcPts val="0"/>
              </a:spcBef>
              <a:spcAft>
                <a:spcPts val="0"/>
              </a:spcAft>
              <a:buSzPts val="1800"/>
              <a:buFont typeface="Lato"/>
              <a:buChar char="○"/>
            </a:pPr>
            <a:r>
              <a:rPr lang="en" sz="1800" b="0">
                <a:latin typeface="Lato"/>
                <a:ea typeface="Lato"/>
                <a:cs typeface="Lato"/>
                <a:sym typeface="Lato"/>
              </a:rPr>
              <a:t>Vastly researched</a:t>
            </a:r>
            <a:endParaRPr sz="1800" b="0">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 sz="1800" b="0">
                <a:latin typeface="Lato"/>
                <a:ea typeface="Lato"/>
                <a:cs typeface="Lato"/>
                <a:sym typeface="Lato"/>
              </a:rPr>
              <a:t>Most popular game genres among women</a:t>
            </a:r>
            <a:endParaRPr sz="1800" b="0">
              <a:latin typeface="Lato"/>
              <a:ea typeface="Lato"/>
              <a:cs typeface="Lato"/>
              <a:sym typeface="Lato"/>
            </a:endParaRPr>
          </a:p>
          <a:p>
            <a:pPr marL="914400" lvl="1" indent="-342900" algn="l" rtl="0">
              <a:lnSpc>
                <a:spcPct val="115000"/>
              </a:lnSpc>
              <a:spcBef>
                <a:spcPts val="0"/>
              </a:spcBef>
              <a:spcAft>
                <a:spcPts val="0"/>
              </a:spcAft>
              <a:buSzPts val="1800"/>
              <a:buFont typeface="Lato"/>
              <a:buChar char="○"/>
            </a:pPr>
            <a:r>
              <a:rPr lang="en" sz="1800" b="0">
                <a:latin typeface="Lato"/>
                <a:ea typeface="Lato"/>
                <a:cs typeface="Lato"/>
                <a:sym typeface="Lato"/>
              </a:rPr>
              <a:t>Why?</a:t>
            </a:r>
            <a:endParaRPr sz="1800" b="0">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 sz="1800" b="0">
                <a:latin typeface="Lato"/>
                <a:ea typeface="Lato"/>
                <a:cs typeface="Lato"/>
                <a:sym typeface="Lato"/>
              </a:rPr>
              <a:t>Least popular game genres among women</a:t>
            </a:r>
            <a:endParaRPr sz="1800" b="0">
              <a:latin typeface="Lato"/>
              <a:ea typeface="Lato"/>
              <a:cs typeface="Lato"/>
              <a:sym typeface="Lato"/>
            </a:endParaRPr>
          </a:p>
          <a:p>
            <a:pPr marL="914400" lvl="1" indent="-342900" algn="l" rtl="0">
              <a:lnSpc>
                <a:spcPct val="115000"/>
              </a:lnSpc>
              <a:spcBef>
                <a:spcPts val="0"/>
              </a:spcBef>
              <a:spcAft>
                <a:spcPts val="0"/>
              </a:spcAft>
              <a:buSzPts val="1800"/>
              <a:buFont typeface="Lato"/>
              <a:buChar char="○"/>
            </a:pPr>
            <a:r>
              <a:rPr lang="en" sz="1800" b="0">
                <a:latin typeface="Lato"/>
                <a:ea typeface="Lato"/>
                <a:cs typeface="Lato"/>
                <a:sym typeface="Lato"/>
              </a:rPr>
              <a:t>Why? </a:t>
            </a:r>
            <a:endParaRPr sz="1800" b="0">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 sz="1800" b="0">
                <a:latin typeface="Lato"/>
                <a:ea typeface="Lato"/>
                <a:cs typeface="Lato"/>
                <a:sym typeface="Lato"/>
              </a:rPr>
              <a:t>What / how women learn from video games</a:t>
            </a:r>
            <a:endParaRPr sz="1800" b="0">
              <a:latin typeface="Lato"/>
              <a:ea typeface="Lato"/>
              <a:cs typeface="Lato"/>
              <a:sym typeface="Lato"/>
            </a:endParaRPr>
          </a:p>
        </p:txBody>
      </p:sp>
      <p:pic>
        <p:nvPicPr>
          <p:cNvPr id="80" name="Google Shape;80;p14"/>
          <p:cNvPicPr preferRelativeResize="0"/>
          <p:nvPr/>
        </p:nvPicPr>
        <p:blipFill>
          <a:blip r:embed="rId5">
            <a:alphaModFix/>
          </a:blip>
          <a:stretch>
            <a:fillRect/>
          </a:stretch>
        </p:blipFill>
        <p:spPr>
          <a:xfrm>
            <a:off x="6011575" y="356850"/>
            <a:ext cx="2731300" cy="442470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913"/>
    </mc:Choice>
    <mc:Fallback>
      <p:transition spd="slow" advTm="12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5200C"/>
        </a:solidFill>
        <a:effectLst/>
      </p:bgPr>
    </p:bg>
    <p:spTree>
      <p:nvGrpSpPr>
        <p:cNvPr id="1" name="Shape 84"/>
        <p:cNvGrpSpPr/>
        <p:nvPr/>
      </p:nvGrpSpPr>
      <p:grpSpPr>
        <a:xfrm>
          <a:off x="0" y="0"/>
          <a:ext cx="0" cy="0"/>
          <a:chOff x="0" y="0"/>
          <a:chExt cx="0" cy="0"/>
        </a:xfrm>
      </p:grpSpPr>
      <p:pic>
        <p:nvPicPr>
          <p:cNvPr id="85" name="Google Shape;85;p15"/>
          <p:cNvPicPr preferRelativeResize="0"/>
          <p:nvPr/>
        </p:nvPicPr>
        <p:blipFill>
          <a:blip r:embed="rId5">
            <a:alphaModFix/>
          </a:blip>
          <a:stretch>
            <a:fillRect/>
          </a:stretch>
        </p:blipFill>
        <p:spPr>
          <a:xfrm>
            <a:off x="149775" y="162725"/>
            <a:ext cx="8806750" cy="4818049"/>
          </a:xfrm>
          <a:prstGeom prst="rect">
            <a:avLst/>
          </a:prstGeom>
          <a:noFill/>
          <a:ln>
            <a:noFill/>
          </a:ln>
        </p:spPr>
      </p:pic>
      <p:pic>
        <p:nvPicPr>
          <p:cNvPr id="86" name="Google Shape;86;p15" descr="Piece of duct tape sticking a note to the slide"/>
          <p:cNvPicPr preferRelativeResize="0"/>
          <p:nvPr/>
        </p:nvPicPr>
        <p:blipFill rotWithShape="1">
          <a:blip r:embed="rId6">
            <a:alphaModFix/>
          </a:blip>
          <a:srcRect l="9244" t="5926" r="2118" b="10011"/>
          <a:stretch/>
        </p:blipFill>
        <p:spPr>
          <a:xfrm rot="154828">
            <a:off x="3536000" y="147301"/>
            <a:ext cx="2072000" cy="736050"/>
          </a:xfrm>
          <a:prstGeom prst="rect">
            <a:avLst/>
          </a:prstGeom>
          <a:noFill/>
          <a:ln>
            <a:noFill/>
          </a:ln>
        </p:spPr>
      </p:pic>
      <p:sp>
        <p:nvSpPr>
          <p:cNvPr id="87" name="Google Shape;87;p15"/>
          <p:cNvSpPr txBox="1"/>
          <p:nvPr/>
        </p:nvSpPr>
        <p:spPr>
          <a:xfrm>
            <a:off x="228500" y="824500"/>
            <a:ext cx="8178600" cy="1144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100">
                <a:solidFill>
                  <a:schemeClr val="dk2"/>
                </a:solidFill>
              </a:rPr>
              <a:t>						</a:t>
            </a:r>
            <a:endParaRPr sz="1100">
              <a:solidFill>
                <a:schemeClr val="dk2"/>
              </a:solidFill>
            </a:endParaRPr>
          </a:p>
          <a:p>
            <a:pPr marL="457200" lvl="0" indent="0" algn="ctr" rtl="0">
              <a:spcBef>
                <a:spcPts val="0"/>
              </a:spcBef>
              <a:spcAft>
                <a:spcPts val="0"/>
              </a:spcAft>
              <a:buNone/>
            </a:pPr>
            <a:r>
              <a:rPr lang="en" sz="2000" b="1">
                <a:solidFill>
                  <a:srgbClr val="434343"/>
                </a:solidFill>
                <a:latin typeface="Roboto"/>
                <a:ea typeface="Roboto"/>
                <a:cs typeface="Roboto"/>
                <a:sym typeface="Roboto"/>
              </a:rPr>
              <a:t>Representation of Women in Video Games:</a:t>
            </a:r>
            <a:endParaRPr sz="2000" b="1">
              <a:solidFill>
                <a:srgbClr val="434343"/>
              </a:solidFill>
              <a:latin typeface="Roboto"/>
              <a:ea typeface="Roboto"/>
              <a:cs typeface="Roboto"/>
              <a:sym typeface="Roboto"/>
            </a:endParaRPr>
          </a:p>
          <a:p>
            <a:pPr marL="457200" lvl="0" indent="0" algn="ctr" rtl="0">
              <a:spcBef>
                <a:spcPts val="0"/>
              </a:spcBef>
              <a:spcAft>
                <a:spcPts val="0"/>
              </a:spcAft>
              <a:buNone/>
            </a:pPr>
            <a:r>
              <a:rPr lang="en" sz="2000" b="1">
                <a:solidFill>
                  <a:srgbClr val="434343"/>
                </a:solidFill>
                <a:latin typeface="Roboto"/>
                <a:ea typeface="Roboto"/>
                <a:cs typeface="Roboto"/>
                <a:sym typeface="Roboto"/>
              </a:rPr>
              <a:t>A Systematic Review of Literature in Consideration of Adult Female Wellbeing</a:t>
            </a:r>
            <a:endParaRPr sz="3000" b="1">
              <a:solidFill>
                <a:schemeClr val="lt2"/>
              </a:solidFill>
              <a:latin typeface="Raleway"/>
              <a:ea typeface="Raleway"/>
              <a:cs typeface="Raleway"/>
              <a:sym typeface="Raleway"/>
            </a:endParaRPr>
          </a:p>
        </p:txBody>
      </p:sp>
      <p:sp>
        <p:nvSpPr>
          <p:cNvPr id="88" name="Google Shape;88;p15"/>
          <p:cNvSpPr txBox="1">
            <a:spLocks noGrp="1"/>
          </p:cNvSpPr>
          <p:nvPr>
            <p:ph type="body" idx="4294967295"/>
          </p:nvPr>
        </p:nvSpPr>
        <p:spPr>
          <a:xfrm>
            <a:off x="1293650" y="1816600"/>
            <a:ext cx="6519000" cy="247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Arial"/>
                <a:ea typeface="Arial"/>
                <a:cs typeface="Arial"/>
                <a:sym typeface="Arial"/>
              </a:rPr>
              <a:t>Meghan Gestos, BBS(Psych), Jennifer Smith-Merry, PhD, and Andrew Campbell, PhD: </a:t>
            </a:r>
            <a:r>
              <a:rPr lang="en" sz="1000">
                <a:latin typeface="Arial"/>
                <a:ea typeface="Arial"/>
                <a:cs typeface="Arial"/>
                <a:sym typeface="Arial"/>
              </a:rPr>
              <a:t>CYBERPSYCHOLOGY, BEHAVIOR, AND SOCIAL NETWORKING: Volume 21, #9 (2018)</a:t>
            </a:r>
            <a:endParaRPr sz="1000">
              <a:latin typeface="Raleway"/>
              <a:ea typeface="Raleway"/>
              <a:cs typeface="Raleway"/>
              <a:sym typeface="Raleway"/>
            </a:endParaRPr>
          </a:p>
          <a:p>
            <a:pPr marL="457200" lvl="0" indent="-317500" algn="l" rtl="0">
              <a:spcBef>
                <a:spcPts val="1600"/>
              </a:spcBef>
              <a:spcAft>
                <a:spcPts val="0"/>
              </a:spcAft>
              <a:buClr>
                <a:schemeClr val="dk1"/>
              </a:buClr>
              <a:buSzPts val="1400"/>
              <a:buFont typeface="Raleway"/>
              <a:buChar char="➔"/>
            </a:pPr>
            <a:r>
              <a:rPr lang="en" sz="1700" b="1">
                <a:solidFill>
                  <a:schemeClr val="dk1"/>
                </a:solidFill>
                <a:latin typeface="Raleway"/>
                <a:ea typeface="Raleway"/>
                <a:cs typeface="Raleway"/>
                <a:sym typeface="Raleway"/>
              </a:rPr>
              <a:t>Background</a:t>
            </a:r>
            <a:r>
              <a:rPr lang="en" sz="1400">
                <a:latin typeface="Raleway"/>
                <a:ea typeface="Raleway"/>
                <a:cs typeface="Raleway"/>
                <a:sym typeface="Raleway"/>
              </a:rPr>
              <a:t/>
            </a:r>
            <a:br>
              <a:rPr lang="en" sz="1400">
                <a:latin typeface="Raleway"/>
                <a:ea typeface="Raleway"/>
                <a:cs typeface="Raleway"/>
                <a:sym typeface="Raleway"/>
              </a:rPr>
            </a:br>
            <a:r>
              <a:rPr lang="en" sz="1500">
                <a:latin typeface="Raleway"/>
                <a:ea typeface="Raleway"/>
                <a:cs typeface="Raleway"/>
                <a:sym typeface="Raleway"/>
              </a:rPr>
              <a:t>22 Peer Reviewed Publications</a:t>
            </a:r>
            <a:endParaRPr sz="1500">
              <a:latin typeface="Raleway"/>
              <a:ea typeface="Raleway"/>
              <a:cs typeface="Raleway"/>
              <a:sym typeface="Raleway"/>
            </a:endParaRPr>
          </a:p>
          <a:p>
            <a:pPr marL="457200" lvl="0" indent="0" algn="l" rtl="0">
              <a:spcBef>
                <a:spcPts val="1000"/>
              </a:spcBef>
              <a:spcAft>
                <a:spcPts val="0"/>
              </a:spcAft>
              <a:buNone/>
            </a:pPr>
            <a:r>
              <a:rPr lang="en" sz="1500">
                <a:latin typeface="Raleway"/>
                <a:ea typeface="Raleway"/>
                <a:cs typeface="Raleway"/>
                <a:sym typeface="Raleway"/>
              </a:rPr>
              <a:t>3 Themes: </a:t>
            </a:r>
            <a:endParaRPr sz="1500">
              <a:latin typeface="Arial"/>
              <a:ea typeface="Arial"/>
              <a:cs typeface="Arial"/>
              <a:sym typeface="Arial"/>
            </a:endParaRPr>
          </a:p>
          <a:p>
            <a:pPr marL="914400" lvl="1" indent="-323850" algn="l" rtl="0">
              <a:spcBef>
                <a:spcPts val="1000"/>
              </a:spcBef>
              <a:spcAft>
                <a:spcPts val="0"/>
              </a:spcAft>
              <a:buSzPts val="1500"/>
              <a:buFont typeface="Raleway"/>
              <a:buChar char="◆"/>
            </a:pPr>
            <a:r>
              <a:rPr lang="en" sz="1500">
                <a:latin typeface="Raleway"/>
                <a:ea typeface="Raleway"/>
                <a:cs typeface="Raleway"/>
                <a:sym typeface="Raleway"/>
              </a:rPr>
              <a:t>Female characters’ underrepresentation and sexual objectification</a:t>
            </a:r>
            <a:endParaRPr sz="1500">
              <a:latin typeface="Raleway"/>
              <a:ea typeface="Raleway"/>
              <a:cs typeface="Raleway"/>
              <a:sym typeface="Raleway"/>
            </a:endParaRPr>
          </a:p>
          <a:p>
            <a:pPr marL="914400" lvl="1" indent="-323850" algn="l" rtl="0">
              <a:spcBef>
                <a:spcPts val="0"/>
              </a:spcBef>
              <a:spcAft>
                <a:spcPts val="0"/>
              </a:spcAft>
              <a:buSzPts val="1500"/>
              <a:buFont typeface="Raleway"/>
              <a:buChar char="◆"/>
            </a:pPr>
            <a:r>
              <a:rPr lang="en" sz="1500">
                <a:latin typeface="Raleway"/>
                <a:ea typeface="Raleway"/>
                <a:cs typeface="Raleway"/>
                <a:sym typeface="Raleway"/>
              </a:rPr>
              <a:t>Attitudes toward women</a:t>
            </a:r>
            <a:endParaRPr sz="1500">
              <a:latin typeface="Raleway"/>
              <a:ea typeface="Raleway"/>
              <a:cs typeface="Raleway"/>
              <a:sym typeface="Raleway"/>
            </a:endParaRPr>
          </a:p>
          <a:p>
            <a:pPr marL="914400" lvl="1" indent="-323850" algn="l" rtl="0">
              <a:spcBef>
                <a:spcPts val="0"/>
              </a:spcBef>
              <a:spcAft>
                <a:spcPts val="0"/>
              </a:spcAft>
              <a:buSzPts val="1500"/>
              <a:buFont typeface="Raleway"/>
              <a:buChar char="◆"/>
            </a:pPr>
            <a:r>
              <a:rPr lang="en" sz="1500">
                <a:latin typeface="Raleway"/>
                <a:ea typeface="Raleway"/>
                <a:cs typeface="Raleway"/>
                <a:sym typeface="Raleway"/>
              </a:rPr>
              <a:t>Female self-objectification and body image</a:t>
            </a:r>
            <a:endParaRPr sz="1500">
              <a:solidFill>
                <a:schemeClr val="dk2"/>
              </a:solidFill>
              <a:latin typeface="Raleway"/>
              <a:ea typeface="Raleway"/>
              <a:cs typeface="Raleway"/>
              <a:sym typeface="Raleway"/>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293"/>
    </mc:Choice>
    <mc:Fallback>
      <p:transition spd="slow" advTm="34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256200" y="228425"/>
            <a:ext cx="8631600" cy="459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Conclusions</a:t>
            </a:r>
            <a:endParaRPr/>
          </a:p>
          <a:p>
            <a:pPr marL="457200" lvl="0" indent="-355600" algn="l" rtl="0">
              <a:spcBef>
                <a:spcPts val="0"/>
              </a:spcBef>
              <a:spcAft>
                <a:spcPts val="0"/>
              </a:spcAft>
              <a:buSzPts val="2000"/>
              <a:buChar char="●"/>
            </a:pPr>
            <a:r>
              <a:rPr lang="en" sz="2000"/>
              <a:t>Sexual objectification of female video game </a:t>
            </a:r>
            <a:endParaRPr sz="2000"/>
          </a:p>
          <a:p>
            <a:pPr marL="457200" lvl="0" indent="0" algn="l" rtl="0">
              <a:spcBef>
                <a:spcPts val="0"/>
              </a:spcBef>
              <a:spcAft>
                <a:spcPts val="0"/>
              </a:spcAft>
              <a:buNone/>
            </a:pPr>
            <a:r>
              <a:rPr lang="en" sz="2000"/>
              <a:t>characters lowers self-esteem and self-efficacy</a:t>
            </a:r>
            <a:endParaRPr sz="2000"/>
          </a:p>
          <a:p>
            <a:pPr marL="457200" lvl="0" indent="0" algn="l" rtl="0">
              <a:spcBef>
                <a:spcPts val="0"/>
              </a:spcBef>
              <a:spcAft>
                <a:spcPts val="0"/>
              </a:spcAft>
              <a:buNone/>
            </a:pPr>
            <a:r>
              <a:rPr lang="en" sz="2000"/>
              <a:t> of female video game players </a:t>
            </a:r>
            <a:endParaRPr sz="2000"/>
          </a:p>
          <a:p>
            <a:pPr marL="457200" lvl="0" indent="-355600" algn="l" rtl="0">
              <a:spcBef>
                <a:spcPts val="0"/>
              </a:spcBef>
              <a:spcAft>
                <a:spcPts val="0"/>
              </a:spcAft>
              <a:buSzPts val="2000"/>
              <a:buChar char="●"/>
            </a:pPr>
            <a:r>
              <a:rPr lang="en" sz="2000"/>
              <a:t>Very few nonsexualized female characters leaves women disinterested in many video games</a:t>
            </a:r>
            <a:endParaRPr/>
          </a:p>
          <a:p>
            <a:pPr marL="0" lvl="0" indent="0" algn="l" rtl="0">
              <a:spcBef>
                <a:spcPts val="0"/>
              </a:spcBef>
              <a:spcAft>
                <a:spcPts val="0"/>
              </a:spcAft>
              <a:buNone/>
            </a:pPr>
            <a:r>
              <a:rPr lang="en">
                <a:solidFill>
                  <a:schemeClr val="accent5"/>
                </a:solidFill>
              </a:rPr>
              <a:t>Relevance</a:t>
            </a:r>
            <a:endParaRPr>
              <a:solidFill>
                <a:schemeClr val="accent5"/>
              </a:solidFill>
            </a:endParaRPr>
          </a:p>
          <a:p>
            <a:pPr marL="457200" lvl="0" indent="-355600" algn="l" rtl="0">
              <a:spcBef>
                <a:spcPts val="0"/>
              </a:spcBef>
              <a:spcAft>
                <a:spcPts val="0"/>
              </a:spcAft>
              <a:buClr>
                <a:schemeClr val="accent5"/>
              </a:buClr>
              <a:buSzPts val="2000"/>
              <a:buChar char="●"/>
            </a:pPr>
            <a:r>
              <a:rPr lang="en" sz="2000">
                <a:solidFill>
                  <a:schemeClr val="accent5"/>
                </a:solidFill>
              </a:rPr>
              <a:t>Use a plethora of female characters in this game</a:t>
            </a:r>
            <a:endParaRPr sz="2000">
              <a:solidFill>
                <a:schemeClr val="accent5"/>
              </a:solidFill>
            </a:endParaRPr>
          </a:p>
          <a:p>
            <a:pPr marL="457200" lvl="0" indent="-355600" algn="l" rtl="0">
              <a:spcBef>
                <a:spcPts val="0"/>
              </a:spcBef>
              <a:spcAft>
                <a:spcPts val="0"/>
              </a:spcAft>
              <a:buClr>
                <a:schemeClr val="accent5"/>
              </a:buClr>
              <a:buSzPts val="2000"/>
              <a:buChar char="●"/>
            </a:pPr>
            <a:r>
              <a:rPr lang="en" sz="2000">
                <a:solidFill>
                  <a:schemeClr val="accent5"/>
                </a:solidFill>
              </a:rPr>
              <a:t>Make sure all female characters are respected and</a:t>
            </a:r>
            <a:endParaRPr sz="2000">
              <a:solidFill>
                <a:schemeClr val="accent5"/>
              </a:solidFill>
            </a:endParaRPr>
          </a:p>
          <a:p>
            <a:pPr marL="457200" lvl="0" indent="0" algn="l" rtl="0">
              <a:spcBef>
                <a:spcPts val="0"/>
              </a:spcBef>
              <a:spcAft>
                <a:spcPts val="0"/>
              </a:spcAft>
              <a:buNone/>
            </a:pPr>
            <a:r>
              <a:rPr lang="en" sz="2000">
                <a:solidFill>
                  <a:schemeClr val="accent5"/>
                </a:solidFill>
              </a:rPr>
              <a:t>admired</a:t>
            </a:r>
            <a:endParaRPr sz="2000">
              <a:solidFill>
                <a:schemeClr val="accent5"/>
              </a:solidFill>
            </a:endParaRPr>
          </a:p>
          <a:p>
            <a:pPr marL="457200" lvl="0" indent="-355600" algn="l" rtl="0">
              <a:spcBef>
                <a:spcPts val="0"/>
              </a:spcBef>
              <a:spcAft>
                <a:spcPts val="0"/>
              </a:spcAft>
              <a:buClr>
                <a:schemeClr val="accent5"/>
              </a:buClr>
              <a:buSzPts val="2000"/>
              <a:buChar char="●"/>
            </a:pPr>
            <a:r>
              <a:rPr lang="en" sz="2000">
                <a:solidFill>
                  <a:schemeClr val="accent5"/>
                </a:solidFill>
              </a:rPr>
              <a:t>Idea: Female omniscient guide through the game &gt;&gt;&gt; </a:t>
            </a:r>
            <a:endParaRPr sz="2000">
              <a:solidFill>
                <a:schemeClr val="accent5"/>
              </a:solidFill>
            </a:endParaRPr>
          </a:p>
        </p:txBody>
      </p:sp>
      <p:pic>
        <p:nvPicPr>
          <p:cNvPr id="94" name="Google Shape;94;p16"/>
          <p:cNvPicPr preferRelativeResize="0"/>
          <p:nvPr/>
        </p:nvPicPr>
        <p:blipFill>
          <a:blip r:embed="rId5">
            <a:alphaModFix/>
          </a:blip>
          <a:stretch>
            <a:fillRect/>
          </a:stretch>
        </p:blipFill>
        <p:spPr>
          <a:xfrm>
            <a:off x="7254975" y="2891851"/>
            <a:ext cx="1889026" cy="2126201"/>
          </a:xfrm>
          <a:prstGeom prst="rect">
            <a:avLst/>
          </a:prstGeom>
          <a:noFill/>
          <a:ln>
            <a:noFill/>
          </a:ln>
        </p:spPr>
      </p:pic>
      <p:pic>
        <p:nvPicPr>
          <p:cNvPr id="95" name="Google Shape;95;p16"/>
          <p:cNvPicPr preferRelativeResize="0"/>
          <p:nvPr/>
        </p:nvPicPr>
        <p:blipFill>
          <a:blip r:embed="rId6">
            <a:alphaModFix/>
          </a:blip>
          <a:stretch>
            <a:fillRect/>
          </a:stretch>
        </p:blipFill>
        <p:spPr>
          <a:xfrm>
            <a:off x="7053104" y="95675"/>
            <a:ext cx="1971570" cy="2126201"/>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824"/>
    </mc:Choice>
    <mc:Fallback>
      <p:transition spd="slow" advTm="52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54400" y="525275"/>
            <a:ext cx="3844500" cy="389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400">
                <a:solidFill>
                  <a:srgbClr val="85200C"/>
                </a:solidFill>
              </a:rPr>
              <a:t>Games Women Want</a:t>
            </a:r>
            <a:endParaRPr sz="4400">
              <a:solidFill>
                <a:srgbClr val="85200C"/>
              </a:solidFill>
            </a:endParaRPr>
          </a:p>
          <a:p>
            <a:pPr marL="0" lvl="0" indent="0" algn="l" rtl="0">
              <a:spcBef>
                <a:spcPts val="0"/>
              </a:spcBef>
              <a:spcAft>
                <a:spcPts val="0"/>
              </a:spcAft>
              <a:buNone/>
            </a:pPr>
            <a:r>
              <a:rPr lang="en" sz="4400">
                <a:solidFill>
                  <a:srgbClr val="85200C"/>
                </a:solidFill>
              </a:rPr>
              <a:t>vs.</a:t>
            </a:r>
            <a:endParaRPr sz="4400">
              <a:solidFill>
                <a:srgbClr val="85200C"/>
              </a:solidFill>
            </a:endParaRPr>
          </a:p>
          <a:p>
            <a:pPr marL="0" lvl="0" indent="0" algn="l" rtl="0">
              <a:spcBef>
                <a:spcPts val="0"/>
              </a:spcBef>
              <a:spcAft>
                <a:spcPts val="0"/>
              </a:spcAft>
              <a:buNone/>
            </a:pPr>
            <a:r>
              <a:rPr lang="en" sz="4400">
                <a:solidFill>
                  <a:srgbClr val="85200C"/>
                </a:solidFill>
              </a:rPr>
              <a:t>Games Women Hate </a:t>
            </a:r>
            <a:endParaRPr sz="4400" b="0">
              <a:solidFill>
                <a:srgbClr val="85200C"/>
              </a:solidFill>
            </a:endParaRPr>
          </a:p>
        </p:txBody>
      </p:sp>
      <p:pic>
        <p:nvPicPr>
          <p:cNvPr id="101" name="Google Shape;101;p17"/>
          <p:cNvPicPr preferRelativeResize="0"/>
          <p:nvPr/>
        </p:nvPicPr>
        <p:blipFill>
          <a:blip r:embed="rId5">
            <a:alphaModFix/>
          </a:blip>
          <a:stretch>
            <a:fillRect/>
          </a:stretch>
        </p:blipFill>
        <p:spPr>
          <a:xfrm>
            <a:off x="5679300" y="153575"/>
            <a:ext cx="2543625" cy="2543625"/>
          </a:xfrm>
          <a:prstGeom prst="rect">
            <a:avLst/>
          </a:prstGeom>
          <a:noFill/>
          <a:ln>
            <a:noFill/>
          </a:ln>
        </p:spPr>
      </p:pic>
      <p:pic>
        <p:nvPicPr>
          <p:cNvPr id="102" name="Google Shape;102;p17"/>
          <p:cNvPicPr preferRelativeResize="0"/>
          <p:nvPr/>
        </p:nvPicPr>
        <p:blipFill>
          <a:blip r:embed="rId6">
            <a:alphaModFix/>
          </a:blip>
          <a:stretch>
            <a:fillRect/>
          </a:stretch>
        </p:blipFill>
        <p:spPr>
          <a:xfrm>
            <a:off x="4934900" y="3027875"/>
            <a:ext cx="3684675" cy="163355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242"/>
    </mc:Choice>
    <mc:Fallback>
      <p:transition spd="slow" advTm="1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5200C"/>
        </a:solidFill>
        <a:effectLst/>
      </p:bgPr>
    </p:bg>
    <p:spTree>
      <p:nvGrpSpPr>
        <p:cNvPr id="1" name="Shape 106"/>
        <p:cNvGrpSpPr/>
        <p:nvPr/>
      </p:nvGrpSpPr>
      <p:grpSpPr>
        <a:xfrm>
          <a:off x="0" y="0"/>
          <a:ext cx="0" cy="0"/>
          <a:chOff x="0" y="0"/>
          <a:chExt cx="0" cy="0"/>
        </a:xfrm>
      </p:grpSpPr>
      <p:pic>
        <p:nvPicPr>
          <p:cNvPr id="107" name="Google Shape;107;p18"/>
          <p:cNvPicPr preferRelativeResize="0"/>
          <p:nvPr/>
        </p:nvPicPr>
        <p:blipFill>
          <a:blip r:embed="rId5">
            <a:alphaModFix/>
          </a:blip>
          <a:stretch>
            <a:fillRect/>
          </a:stretch>
        </p:blipFill>
        <p:spPr>
          <a:xfrm>
            <a:off x="1722300" y="162725"/>
            <a:ext cx="5816375" cy="4818049"/>
          </a:xfrm>
          <a:prstGeom prst="rect">
            <a:avLst/>
          </a:prstGeom>
          <a:noFill/>
          <a:ln>
            <a:noFill/>
          </a:ln>
        </p:spPr>
      </p:pic>
      <p:pic>
        <p:nvPicPr>
          <p:cNvPr id="108" name="Google Shape;108;p18" descr="Piece of duct tape sticking a note to the slide"/>
          <p:cNvPicPr preferRelativeResize="0"/>
          <p:nvPr/>
        </p:nvPicPr>
        <p:blipFill rotWithShape="1">
          <a:blip r:embed="rId6">
            <a:alphaModFix/>
          </a:blip>
          <a:srcRect l="9244" t="5926" r="2118" b="10011"/>
          <a:stretch/>
        </p:blipFill>
        <p:spPr>
          <a:xfrm rot="154828">
            <a:off x="3536000" y="147301"/>
            <a:ext cx="2072000" cy="736050"/>
          </a:xfrm>
          <a:prstGeom prst="rect">
            <a:avLst/>
          </a:prstGeom>
          <a:noFill/>
          <a:ln>
            <a:noFill/>
          </a:ln>
        </p:spPr>
      </p:pic>
      <p:sp>
        <p:nvSpPr>
          <p:cNvPr id="109" name="Google Shape;109;p18"/>
          <p:cNvSpPr txBox="1"/>
          <p:nvPr/>
        </p:nvSpPr>
        <p:spPr>
          <a:xfrm>
            <a:off x="2855550" y="687400"/>
            <a:ext cx="40077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lt2"/>
                </a:solidFill>
                <a:latin typeface="Raleway"/>
                <a:ea typeface="Raleway"/>
                <a:cs typeface="Raleway"/>
                <a:sym typeface="Raleway"/>
              </a:rPr>
              <a:t>Quantic Foundry</a:t>
            </a:r>
            <a:endParaRPr sz="3000" b="1">
              <a:solidFill>
                <a:schemeClr val="lt2"/>
              </a:solidFill>
              <a:latin typeface="Raleway"/>
              <a:ea typeface="Raleway"/>
              <a:cs typeface="Raleway"/>
              <a:sym typeface="Raleway"/>
            </a:endParaRPr>
          </a:p>
        </p:txBody>
      </p:sp>
      <p:sp>
        <p:nvSpPr>
          <p:cNvPr id="110" name="Google Shape;110;p18"/>
          <p:cNvSpPr txBox="1">
            <a:spLocks noGrp="1"/>
          </p:cNvSpPr>
          <p:nvPr>
            <p:ph type="body" idx="4294967295"/>
          </p:nvPr>
        </p:nvSpPr>
        <p:spPr>
          <a:xfrm>
            <a:off x="2336700" y="1377475"/>
            <a:ext cx="4470600" cy="332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1200">
                <a:latin typeface="Raleway"/>
                <a:ea typeface="Raleway"/>
                <a:cs typeface="Raleway"/>
                <a:sym typeface="Raleway"/>
              </a:rPr>
              <a:t>Founders: Nick Yee, PhD, Nicolas Ducheneaut, PhD</a:t>
            </a:r>
            <a:endParaRPr sz="1200">
              <a:latin typeface="Raleway"/>
              <a:ea typeface="Raleway"/>
              <a:cs typeface="Raleway"/>
              <a:sym typeface="Raleway"/>
            </a:endParaRPr>
          </a:p>
          <a:p>
            <a:pPr marL="457200" lvl="0" indent="-317500" algn="l" rtl="0">
              <a:spcBef>
                <a:spcPts val="1600"/>
              </a:spcBef>
              <a:spcAft>
                <a:spcPts val="0"/>
              </a:spcAft>
              <a:buClr>
                <a:schemeClr val="dk1"/>
              </a:buClr>
              <a:buSzPts val="1400"/>
              <a:buFont typeface="Raleway"/>
              <a:buChar char="➔"/>
            </a:pPr>
            <a:r>
              <a:rPr lang="en" sz="1400" b="1">
                <a:solidFill>
                  <a:schemeClr val="dk1"/>
                </a:solidFill>
                <a:latin typeface="Raleway"/>
                <a:ea typeface="Raleway"/>
                <a:cs typeface="Raleway"/>
                <a:sym typeface="Raleway"/>
              </a:rPr>
              <a:t>Website</a:t>
            </a:r>
            <a:endParaRPr sz="1400" b="1">
              <a:solidFill>
                <a:schemeClr val="dk1"/>
              </a:solidFill>
              <a:latin typeface="Raleway"/>
              <a:ea typeface="Raleway"/>
              <a:cs typeface="Raleway"/>
              <a:sym typeface="Raleway"/>
            </a:endParaRPr>
          </a:p>
          <a:p>
            <a:pPr marL="914400" lvl="1" indent="-317500" algn="l" rtl="0">
              <a:spcBef>
                <a:spcPts val="1000"/>
              </a:spcBef>
              <a:spcAft>
                <a:spcPts val="0"/>
              </a:spcAft>
              <a:buSzPts val="1400"/>
              <a:buFont typeface="Raleway"/>
              <a:buChar char="◆"/>
            </a:pPr>
            <a:r>
              <a:rPr lang="en" sz="1200" u="sng">
                <a:solidFill>
                  <a:schemeClr val="hlink"/>
                </a:solidFill>
                <a:latin typeface="Raleway"/>
                <a:ea typeface="Raleway"/>
                <a:cs typeface="Raleway"/>
                <a:sym typeface="Raleway"/>
                <a:hlinkClick r:id="rId7"/>
              </a:rPr>
              <a:t>https://quanticfoundry.com/#motivation-model</a:t>
            </a:r>
            <a:endParaRPr sz="1200">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n" sz="1400" b="1">
                <a:solidFill>
                  <a:schemeClr val="dk1"/>
                </a:solidFill>
                <a:latin typeface="Raleway"/>
                <a:ea typeface="Raleway"/>
                <a:cs typeface="Raleway"/>
                <a:sym typeface="Raleway"/>
              </a:rPr>
              <a:t>About</a:t>
            </a:r>
            <a:endParaRPr sz="1200">
              <a:latin typeface="Raleway"/>
              <a:ea typeface="Raleway"/>
              <a:cs typeface="Raleway"/>
              <a:sym typeface="Raleway"/>
            </a:endParaRPr>
          </a:p>
          <a:p>
            <a:pPr marL="914400" lvl="1" indent="-317500" algn="l" rtl="0">
              <a:spcBef>
                <a:spcPts val="1000"/>
              </a:spcBef>
              <a:spcAft>
                <a:spcPts val="0"/>
              </a:spcAft>
              <a:buSzPts val="1400"/>
              <a:buFont typeface="Raleway"/>
              <a:buChar char="◆"/>
            </a:pPr>
            <a:r>
              <a:rPr lang="en" sz="1200">
                <a:latin typeface="Raleway"/>
                <a:ea typeface="Raleway"/>
                <a:cs typeface="Raleway"/>
                <a:sym typeface="Raleway"/>
              </a:rPr>
              <a:t>Conduct surveys and publish articles about the data they collect concerning gaming motivation</a:t>
            </a:r>
            <a:endParaRPr sz="1200">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n" sz="1400" b="1">
                <a:solidFill>
                  <a:schemeClr val="dk1"/>
                </a:solidFill>
                <a:latin typeface="Raleway"/>
                <a:ea typeface="Raleway"/>
                <a:cs typeface="Raleway"/>
                <a:sym typeface="Raleway"/>
              </a:rPr>
              <a:t>Relevance</a:t>
            </a:r>
            <a:endParaRPr sz="1400" b="1">
              <a:solidFill>
                <a:schemeClr val="dk1"/>
              </a:solidFill>
              <a:latin typeface="Raleway"/>
              <a:ea typeface="Raleway"/>
              <a:cs typeface="Raleway"/>
              <a:sym typeface="Raleway"/>
            </a:endParaRPr>
          </a:p>
          <a:p>
            <a:pPr marL="914400" lvl="1" indent="-317500" algn="l" rtl="0">
              <a:spcBef>
                <a:spcPts val="1000"/>
              </a:spcBef>
              <a:spcAft>
                <a:spcPts val="1000"/>
              </a:spcAft>
              <a:buSzPts val="1400"/>
              <a:buFont typeface="Raleway"/>
              <a:buChar char="◆"/>
            </a:pPr>
            <a:r>
              <a:rPr lang="en" sz="1200">
                <a:latin typeface="Raleway"/>
                <a:ea typeface="Raleway"/>
                <a:cs typeface="Raleway"/>
                <a:sym typeface="Raleway"/>
              </a:rPr>
              <a:t>Often focus on the impacts of age and gender</a:t>
            </a:r>
            <a:br>
              <a:rPr lang="en" sz="1200">
                <a:latin typeface="Raleway"/>
                <a:ea typeface="Raleway"/>
                <a:cs typeface="Raleway"/>
                <a:sym typeface="Raleway"/>
              </a:rPr>
            </a:br>
            <a:endParaRPr sz="1200">
              <a:latin typeface="Raleway"/>
              <a:ea typeface="Raleway"/>
              <a:cs typeface="Raleway"/>
              <a:sym typeface="Raleway"/>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232"/>
    </mc:Choice>
    <mc:Fallback>
      <p:transition spd="slow" advTm="2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p19"/>
          <p:cNvSpPr txBox="1">
            <a:spLocks noGrp="1"/>
          </p:cNvSpPr>
          <p:nvPr>
            <p:ph type="subTitle" idx="1"/>
          </p:nvPr>
        </p:nvSpPr>
        <p:spPr>
          <a:xfrm>
            <a:off x="154675" y="-162187"/>
            <a:ext cx="4045200" cy="5271000"/>
          </a:xfrm>
          <a:prstGeom prst="rect">
            <a:avLst/>
          </a:prstGeom>
        </p:spPr>
        <p:txBody>
          <a:bodyPr spcFirstLastPara="1" wrap="square" lIns="91425" tIns="0" rIns="91425" bIns="0" anchor="ctr" anchorCtr="0">
            <a:noAutofit/>
          </a:bodyPr>
          <a:lstStyle/>
          <a:p>
            <a:pPr marL="0" lvl="0" indent="0" algn="l" rtl="0">
              <a:lnSpc>
                <a:spcPct val="115000"/>
              </a:lnSpc>
              <a:spcBef>
                <a:spcPts val="0"/>
              </a:spcBef>
              <a:spcAft>
                <a:spcPts val="0"/>
              </a:spcAft>
              <a:buNone/>
            </a:pPr>
            <a:r>
              <a:rPr lang="en" sz="1600" b="1">
                <a:solidFill>
                  <a:schemeClr val="dk1"/>
                </a:solidFill>
              </a:rPr>
              <a:t>The Results Are In</a:t>
            </a:r>
            <a:endParaRPr sz="1600" b="1">
              <a:solidFill>
                <a:schemeClr val="dk1"/>
              </a:solidFill>
            </a:endParaRPr>
          </a:p>
          <a:p>
            <a:pPr marL="0" lvl="0" indent="0" algn="l" rtl="0">
              <a:lnSpc>
                <a:spcPct val="115000"/>
              </a:lnSpc>
              <a:spcBef>
                <a:spcPts val="1600"/>
              </a:spcBef>
              <a:spcAft>
                <a:spcPts val="0"/>
              </a:spcAft>
              <a:buNone/>
            </a:pPr>
            <a:endParaRPr sz="1600" b="1">
              <a:solidFill>
                <a:schemeClr val="dk1"/>
              </a:solidFill>
            </a:endParaRPr>
          </a:p>
          <a:p>
            <a:pPr marL="457200" lvl="0" indent="-342900" algn="l" rtl="0">
              <a:lnSpc>
                <a:spcPct val="115000"/>
              </a:lnSpc>
              <a:spcBef>
                <a:spcPts val="1600"/>
              </a:spcBef>
              <a:spcAft>
                <a:spcPts val="0"/>
              </a:spcAft>
              <a:buSzPts val="1800"/>
              <a:buChar char="●"/>
            </a:pPr>
            <a:r>
              <a:rPr lang="en" sz="1800"/>
              <a:t>270,000 gamers surveyed</a:t>
            </a:r>
            <a:endParaRPr sz="1800"/>
          </a:p>
          <a:p>
            <a:pPr marL="457200" lvl="0" indent="-342900" algn="l" rtl="0">
              <a:lnSpc>
                <a:spcPct val="115000"/>
              </a:lnSpc>
              <a:spcBef>
                <a:spcPts val="0"/>
              </a:spcBef>
              <a:spcAft>
                <a:spcPts val="0"/>
              </a:spcAft>
              <a:buSzPts val="1800"/>
              <a:buChar char="●"/>
            </a:pPr>
            <a:r>
              <a:rPr lang="en" sz="1800"/>
              <a:t>Picked popular game exemplars to determine genres</a:t>
            </a:r>
            <a:endParaRPr sz="1800"/>
          </a:p>
          <a:p>
            <a:pPr marL="457200" lvl="0" indent="-342900" algn="l" rtl="0">
              <a:lnSpc>
                <a:spcPct val="115000"/>
              </a:lnSpc>
              <a:spcBef>
                <a:spcPts val="0"/>
              </a:spcBef>
              <a:spcAft>
                <a:spcPts val="0"/>
              </a:spcAft>
              <a:buSzPts val="1800"/>
              <a:buChar char="●"/>
            </a:pPr>
            <a:r>
              <a:rPr lang="en" sz="1800" b="1"/>
              <a:t>MATCH 3 (69%) and Family / Farm Simulation (69%) are 27% above any other genre</a:t>
            </a:r>
            <a:endParaRPr sz="1800" b="1"/>
          </a:p>
          <a:p>
            <a:pPr marL="457200" lvl="0" indent="-342900" algn="l" rtl="0">
              <a:lnSpc>
                <a:spcPct val="115000"/>
              </a:lnSpc>
              <a:spcBef>
                <a:spcPts val="0"/>
              </a:spcBef>
              <a:spcAft>
                <a:spcPts val="0"/>
              </a:spcAft>
              <a:buSzPts val="1800"/>
              <a:buChar char="●"/>
            </a:pPr>
            <a:r>
              <a:rPr lang="en" sz="1800" b="1"/>
              <a:t>Sports Games (2%), Tactical Shooters(4%), and Racing games (5%) came in last place</a:t>
            </a:r>
            <a:endParaRPr sz="1800" b="1"/>
          </a:p>
        </p:txBody>
      </p:sp>
      <p:pic>
        <p:nvPicPr>
          <p:cNvPr id="116" name="Google Shape;116;p19"/>
          <p:cNvPicPr preferRelativeResize="0"/>
          <p:nvPr/>
        </p:nvPicPr>
        <p:blipFill>
          <a:blip r:embed="rId5">
            <a:alphaModFix/>
          </a:blip>
          <a:stretch>
            <a:fillRect/>
          </a:stretch>
        </p:blipFill>
        <p:spPr>
          <a:xfrm>
            <a:off x="4657950" y="653700"/>
            <a:ext cx="4420423" cy="3791623"/>
          </a:xfrm>
          <a:prstGeom prst="rect">
            <a:avLst/>
          </a:prstGeom>
          <a:noFill/>
          <a:ln>
            <a:noFill/>
          </a:ln>
        </p:spPr>
      </p:pic>
      <p:sp>
        <p:nvSpPr>
          <p:cNvPr id="117" name="Google Shape;117;p19"/>
          <p:cNvSpPr txBox="1"/>
          <p:nvPr/>
        </p:nvSpPr>
        <p:spPr>
          <a:xfrm>
            <a:off x="4657950" y="4639475"/>
            <a:ext cx="4151100" cy="3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https://quanticfoundry.com/2017/01/19/female-gamers-by-genre/</a:t>
            </a:r>
            <a:endParaRPr sz="1000">
              <a:latin typeface="Lato"/>
              <a:ea typeface="Lato"/>
              <a:cs typeface="Lato"/>
              <a:sym typeface="Lato"/>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610"/>
    </mc:Choice>
    <mc:Fallback>
      <p:transition spd="slow" advTm="5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20"/>
          <p:cNvSpPr txBox="1">
            <a:spLocks noGrp="1"/>
          </p:cNvSpPr>
          <p:nvPr>
            <p:ph type="body" idx="1"/>
          </p:nvPr>
        </p:nvSpPr>
        <p:spPr>
          <a:xfrm>
            <a:off x="4832750" y="819300"/>
            <a:ext cx="4033800" cy="3182700"/>
          </a:xfrm>
          <a:prstGeom prst="rect">
            <a:avLst/>
          </a:prstGeom>
        </p:spPr>
        <p:txBody>
          <a:bodyPr spcFirstLastPara="1" wrap="square" lIns="91425" tIns="91425" rIns="91425" bIns="91425" anchor="ctr" anchorCtr="0">
            <a:noAutofit/>
          </a:bodyPr>
          <a:lstStyle/>
          <a:p>
            <a:pPr marL="457200" lvl="0" indent="-355600" algn="l" rtl="0">
              <a:spcBef>
                <a:spcPts val="0"/>
              </a:spcBef>
              <a:spcAft>
                <a:spcPts val="0"/>
              </a:spcAft>
              <a:buSzPts val="2000"/>
              <a:buChar char="●"/>
            </a:pPr>
            <a:r>
              <a:rPr lang="en" sz="2000">
                <a:solidFill>
                  <a:srgbClr val="747474"/>
                </a:solidFill>
                <a:highlight>
                  <a:srgbClr val="FFFFFF"/>
                </a:highlight>
              </a:rPr>
              <a:t>Completion, Fantasy, and Design make up </a:t>
            </a:r>
            <a:r>
              <a:rPr lang="en" sz="2000" b="1">
                <a:solidFill>
                  <a:srgbClr val="747474"/>
                </a:solidFill>
                <a:highlight>
                  <a:srgbClr val="FFFFFF"/>
                </a:highlight>
              </a:rPr>
              <a:t>47% </a:t>
            </a:r>
            <a:r>
              <a:rPr lang="en" sz="2000">
                <a:solidFill>
                  <a:srgbClr val="747474"/>
                </a:solidFill>
                <a:highlight>
                  <a:srgbClr val="FFFFFF"/>
                </a:highlight>
              </a:rPr>
              <a:t>of all motivation for women</a:t>
            </a:r>
            <a:endParaRPr sz="2000">
              <a:solidFill>
                <a:srgbClr val="747474"/>
              </a:solidFill>
              <a:highlight>
                <a:srgbClr val="FFFFFF"/>
              </a:highlight>
            </a:endParaRPr>
          </a:p>
          <a:p>
            <a:pPr marL="457200" lvl="0" indent="-355600" algn="l" rtl="0">
              <a:spcBef>
                <a:spcPts val="0"/>
              </a:spcBef>
              <a:spcAft>
                <a:spcPts val="0"/>
              </a:spcAft>
              <a:buClr>
                <a:srgbClr val="747474"/>
              </a:buClr>
              <a:buSzPts val="2000"/>
              <a:buChar char="●"/>
            </a:pPr>
            <a:r>
              <a:rPr lang="en" sz="2000">
                <a:solidFill>
                  <a:srgbClr val="747474"/>
                </a:solidFill>
                <a:highlight>
                  <a:srgbClr val="FFFFFF"/>
                </a:highlight>
              </a:rPr>
              <a:t>Completion ranked in the top 3 motivations across gender and age</a:t>
            </a:r>
            <a:endParaRPr sz="2000">
              <a:solidFill>
                <a:srgbClr val="747474"/>
              </a:solidFill>
              <a:highlight>
                <a:srgbClr val="FFFFFF"/>
              </a:highlight>
            </a:endParaRPr>
          </a:p>
          <a:p>
            <a:pPr marL="914400" lvl="1" indent="-355600" algn="l" rtl="0">
              <a:spcBef>
                <a:spcPts val="0"/>
              </a:spcBef>
              <a:spcAft>
                <a:spcPts val="0"/>
              </a:spcAft>
              <a:buClr>
                <a:srgbClr val="747474"/>
              </a:buClr>
              <a:buSzPts val="2000"/>
              <a:buChar char="○"/>
            </a:pPr>
            <a:r>
              <a:rPr lang="en" sz="2000">
                <a:solidFill>
                  <a:srgbClr val="747474"/>
                </a:solidFill>
                <a:highlight>
                  <a:srgbClr val="FFFFFF"/>
                </a:highlight>
              </a:rPr>
              <a:t>Low-Risk / High Reward</a:t>
            </a:r>
            <a:endParaRPr sz="2000">
              <a:solidFill>
                <a:srgbClr val="747474"/>
              </a:solidFill>
              <a:highlight>
                <a:srgbClr val="FFFFFF"/>
              </a:highlight>
            </a:endParaRPr>
          </a:p>
        </p:txBody>
      </p:sp>
      <p:pic>
        <p:nvPicPr>
          <p:cNvPr id="123" name="Google Shape;123;p20"/>
          <p:cNvPicPr preferRelativeResize="0"/>
          <p:nvPr/>
        </p:nvPicPr>
        <p:blipFill>
          <a:blip r:embed="rId5">
            <a:alphaModFix/>
          </a:blip>
          <a:stretch>
            <a:fillRect/>
          </a:stretch>
        </p:blipFill>
        <p:spPr>
          <a:xfrm>
            <a:off x="152400" y="228600"/>
            <a:ext cx="4313856" cy="2159235"/>
          </a:xfrm>
          <a:prstGeom prst="rect">
            <a:avLst/>
          </a:prstGeom>
          <a:noFill/>
          <a:ln>
            <a:noFill/>
          </a:ln>
        </p:spPr>
      </p:pic>
      <p:sp>
        <p:nvSpPr>
          <p:cNvPr id="124" name="Google Shape;124;p20"/>
          <p:cNvSpPr txBox="1"/>
          <p:nvPr/>
        </p:nvSpPr>
        <p:spPr>
          <a:xfrm>
            <a:off x="5257725" y="4666575"/>
            <a:ext cx="3792600" cy="3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https://quanticfoundry.com/2016/12/15/primary-motivations/</a:t>
            </a:r>
            <a:endParaRPr sz="1000">
              <a:latin typeface="Lato"/>
              <a:ea typeface="Lato"/>
              <a:cs typeface="Lato"/>
              <a:sym typeface="Lato"/>
            </a:endParaRPr>
          </a:p>
        </p:txBody>
      </p:sp>
      <p:sp>
        <p:nvSpPr>
          <p:cNvPr id="125" name="Google Shape;125;p20"/>
          <p:cNvSpPr txBox="1"/>
          <p:nvPr/>
        </p:nvSpPr>
        <p:spPr>
          <a:xfrm>
            <a:off x="4832750" y="290350"/>
            <a:ext cx="1692900" cy="773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Clr>
                <a:schemeClr val="dk2"/>
              </a:buClr>
              <a:buSzPts val="1100"/>
              <a:buFont typeface="Arial"/>
              <a:buNone/>
            </a:pPr>
            <a:r>
              <a:rPr lang="en" sz="1600" b="1">
                <a:solidFill>
                  <a:schemeClr val="dk1"/>
                </a:solidFill>
                <a:latin typeface="Lato"/>
                <a:ea typeface="Lato"/>
                <a:cs typeface="Lato"/>
                <a:sym typeface="Lato"/>
              </a:rPr>
              <a:t>Here’s Why</a:t>
            </a:r>
            <a:endParaRPr sz="1600">
              <a:latin typeface="Lato"/>
              <a:ea typeface="Lato"/>
              <a:cs typeface="Lato"/>
              <a:sym typeface="Lato"/>
            </a:endParaRPr>
          </a:p>
        </p:txBody>
      </p:sp>
      <p:pic>
        <p:nvPicPr>
          <p:cNvPr id="126" name="Google Shape;126;p20"/>
          <p:cNvPicPr preferRelativeResize="0"/>
          <p:nvPr/>
        </p:nvPicPr>
        <p:blipFill>
          <a:blip r:embed="rId6">
            <a:alphaModFix/>
          </a:blip>
          <a:stretch>
            <a:fillRect/>
          </a:stretch>
        </p:blipFill>
        <p:spPr>
          <a:xfrm>
            <a:off x="152400" y="2540235"/>
            <a:ext cx="4527949" cy="2272818"/>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788"/>
    </mc:Choice>
    <mc:Fallback>
      <p:transition spd="slow" advTm="30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1" descr="Screen Shot 2015-11-20 at 9.47.21 AM.png"/>
          <p:cNvPicPr preferRelativeResize="0"/>
          <p:nvPr/>
        </p:nvPicPr>
        <p:blipFill rotWithShape="1">
          <a:blip r:embed="rId5">
            <a:alphaModFix/>
          </a:blip>
          <a:srcRect l="4413" r="4404"/>
          <a:stretch/>
        </p:blipFill>
        <p:spPr>
          <a:xfrm>
            <a:off x="0" y="0"/>
            <a:ext cx="9144000" cy="5143504"/>
          </a:xfrm>
          <a:prstGeom prst="rect">
            <a:avLst/>
          </a:prstGeom>
          <a:noFill/>
          <a:ln>
            <a:noFill/>
          </a:ln>
        </p:spPr>
      </p:pic>
      <p:sp>
        <p:nvSpPr>
          <p:cNvPr id="132" name="Google Shape;132;p21"/>
          <p:cNvSpPr txBox="1">
            <a:spLocks noGrp="1"/>
          </p:cNvSpPr>
          <p:nvPr>
            <p:ph type="title"/>
          </p:nvPr>
        </p:nvSpPr>
        <p:spPr>
          <a:xfrm>
            <a:off x="283099" y="635950"/>
            <a:ext cx="8204700"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1100" b="0">
                <a:solidFill>
                  <a:schemeClr val="dk2"/>
                </a:solidFill>
                <a:latin typeface="Arial"/>
                <a:ea typeface="Arial"/>
                <a:cs typeface="Arial"/>
                <a:sym typeface="Arial"/>
              </a:rPr>
              <a:t>		 	 	 		</a:t>
            </a:r>
            <a:endParaRPr sz="1100" b="0">
              <a:solidFill>
                <a:schemeClr val="dk2"/>
              </a:solidFill>
              <a:latin typeface="Arial"/>
              <a:ea typeface="Arial"/>
              <a:cs typeface="Arial"/>
              <a:sym typeface="Arial"/>
            </a:endParaRPr>
          </a:p>
          <a:p>
            <a:pPr marL="0" lvl="0" indent="0" algn="l" rtl="0">
              <a:spcBef>
                <a:spcPts val="0"/>
              </a:spcBef>
              <a:spcAft>
                <a:spcPts val="0"/>
              </a:spcAft>
              <a:buNone/>
            </a:pPr>
            <a:r>
              <a:rPr lang="en" sz="3000" b="0">
                <a:solidFill>
                  <a:srgbClr val="FFFFFF"/>
                </a:solidFill>
                <a:latin typeface="Roboto"/>
                <a:ea typeface="Roboto"/>
                <a:cs typeface="Roboto"/>
                <a:sym typeface="Roboto"/>
              </a:rPr>
              <a:t>The Effectiveness of Casual Games in Improving Mood and Decreasing Stress</a:t>
            </a:r>
            <a:endParaRPr sz="3000" b="0">
              <a:solidFill>
                <a:srgbClr val="FFFFFF"/>
              </a:solidFill>
              <a:latin typeface="Roboto"/>
              <a:ea typeface="Roboto"/>
              <a:cs typeface="Roboto"/>
              <a:sym typeface="Roboto"/>
            </a:endParaRPr>
          </a:p>
          <a:p>
            <a:pPr marL="0" lvl="0" indent="0" algn="l" rtl="0">
              <a:spcBef>
                <a:spcPts val="0"/>
              </a:spcBef>
              <a:spcAft>
                <a:spcPts val="0"/>
              </a:spcAft>
              <a:buNone/>
            </a:pPr>
            <a:r>
              <a:rPr lang="en" sz="1600" b="0">
                <a:solidFill>
                  <a:srgbClr val="FFFFFF"/>
                </a:solidFill>
                <a:latin typeface="Roboto"/>
                <a:ea typeface="Roboto"/>
                <a:cs typeface="Roboto"/>
                <a:sym typeface="Roboto"/>
              </a:rPr>
              <a:t>Carmen V. Russoniello, Kevin O’Brien and Jennifer M. Parks</a:t>
            </a:r>
            <a:endParaRPr sz="1600" b="0">
              <a:solidFill>
                <a:srgbClr val="FFFFFF"/>
              </a:solidFill>
              <a:latin typeface="Roboto"/>
              <a:ea typeface="Roboto"/>
              <a:cs typeface="Roboto"/>
              <a:sym typeface="Roboto"/>
            </a:endParaRPr>
          </a:p>
          <a:p>
            <a:pPr marL="0" lvl="0" indent="0" algn="l" rtl="0">
              <a:spcBef>
                <a:spcPts val="0"/>
              </a:spcBef>
              <a:spcAft>
                <a:spcPts val="0"/>
              </a:spcAft>
              <a:buNone/>
            </a:pPr>
            <a:r>
              <a:rPr lang="en" sz="1400" b="0">
                <a:solidFill>
                  <a:srgbClr val="FFFFFF"/>
                </a:solidFill>
                <a:latin typeface="Roboto"/>
                <a:ea typeface="Roboto"/>
                <a:cs typeface="Roboto"/>
                <a:sym typeface="Roboto"/>
              </a:rPr>
              <a:t>Journal of CyberTherapy &amp; Rehabilitation Spring 2009, Volume 2, Issue 1 © Virtual Reality Medical Institute</a:t>
            </a:r>
            <a:endParaRPr sz="1400" b="0">
              <a:solidFill>
                <a:srgbClr val="FFFFFF"/>
              </a:solidFill>
              <a:latin typeface="Roboto"/>
              <a:ea typeface="Roboto"/>
              <a:cs typeface="Roboto"/>
              <a:sym typeface="Roboto"/>
            </a:endParaRPr>
          </a:p>
          <a:p>
            <a:pPr marL="0" lvl="0" indent="0" algn="l" rtl="0">
              <a:spcBef>
                <a:spcPts val="0"/>
              </a:spcBef>
              <a:spcAft>
                <a:spcPts val="0"/>
              </a:spcAft>
              <a:buNone/>
            </a:pPr>
            <a:endParaRPr sz="1400" b="0">
              <a:solidFill>
                <a:srgbClr val="FFFFFF"/>
              </a:solidFill>
              <a:latin typeface="Roboto"/>
              <a:ea typeface="Roboto"/>
              <a:cs typeface="Roboto"/>
              <a:sym typeface="Roboto"/>
            </a:endParaRPr>
          </a:p>
          <a:p>
            <a:pPr marL="457200" lvl="0" indent="-355600" algn="l" rtl="0">
              <a:spcBef>
                <a:spcPts val="0"/>
              </a:spcBef>
              <a:spcAft>
                <a:spcPts val="0"/>
              </a:spcAft>
              <a:buClr>
                <a:srgbClr val="FFFFFF"/>
              </a:buClr>
              <a:buSzPts val="2000"/>
              <a:buFont typeface="Roboto"/>
              <a:buChar char="●"/>
            </a:pPr>
            <a:r>
              <a:rPr lang="en" sz="2000" b="0">
                <a:solidFill>
                  <a:srgbClr val="FFFFFF"/>
                </a:solidFill>
                <a:latin typeface="Roboto"/>
                <a:ea typeface="Roboto"/>
                <a:cs typeface="Roboto"/>
                <a:sym typeface="Roboto"/>
              </a:rPr>
              <a:t>143 college aged participants, over half being female</a:t>
            </a:r>
            <a:endParaRPr sz="2000" b="0">
              <a:solidFill>
                <a:srgbClr val="FFFFFF"/>
              </a:solidFill>
              <a:latin typeface="Roboto"/>
              <a:ea typeface="Roboto"/>
              <a:cs typeface="Roboto"/>
              <a:sym typeface="Roboto"/>
            </a:endParaRPr>
          </a:p>
          <a:p>
            <a:pPr marL="457200" lvl="0" indent="0" algn="l" rtl="0">
              <a:spcBef>
                <a:spcPts val="0"/>
              </a:spcBef>
              <a:spcAft>
                <a:spcPts val="0"/>
              </a:spcAft>
              <a:buNone/>
            </a:pPr>
            <a:endParaRPr sz="2000" b="0">
              <a:solidFill>
                <a:srgbClr val="FFFFFF"/>
              </a:solidFill>
              <a:latin typeface="Roboto"/>
              <a:ea typeface="Roboto"/>
              <a:cs typeface="Roboto"/>
              <a:sym typeface="Roboto"/>
            </a:endParaRPr>
          </a:p>
          <a:p>
            <a:pPr marL="457200" lvl="0" indent="-355600" algn="l" rtl="0">
              <a:spcBef>
                <a:spcPts val="0"/>
              </a:spcBef>
              <a:spcAft>
                <a:spcPts val="0"/>
              </a:spcAft>
              <a:buClr>
                <a:srgbClr val="FFFFFF"/>
              </a:buClr>
              <a:buSzPts val="2000"/>
              <a:buFont typeface="Roboto"/>
              <a:buChar char="●"/>
            </a:pPr>
            <a:r>
              <a:rPr lang="en" sz="2000" b="0">
                <a:solidFill>
                  <a:srgbClr val="FFFFFF"/>
                </a:solidFill>
                <a:latin typeface="Roboto"/>
                <a:ea typeface="Roboto"/>
                <a:cs typeface="Roboto"/>
                <a:sym typeface="Roboto"/>
              </a:rPr>
              <a:t> Measured participants brain waves while playing casual games (Bejeweled 2, Bookworm Adventures, Peggle)</a:t>
            </a:r>
            <a:endParaRPr sz="2000" b="0">
              <a:solidFill>
                <a:srgbClr val="FFFFFF"/>
              </a:solidFill>
              <a:latin typeface="Roboto"/>
              <a:ea typeface="Roboto"/>
              <a:cs typeface="Roboto"/>
              <a:sym typeface="Roboto"/>
            </a:endParaRPr>
          </a:p>
          <a:p>
            <a:pPr marL="457200" lvl="0" indent="0" algn="l" rtl="0">
              <a:spcBef>
                <a:spcPts val="0"/>
              </a:spcBef>
              <a:spcAft>
                <a:spcPts val="0"/>
              </a:spcAft>
              <a:buNone/>
            </a:pPr>
            <a:endParaRPr sz="2000" b="0">
              <a:solidFill>
                <a:srgbClr val="FFFFFF"/>
              </a:solidFill>
              <a:latin typeface="Roboto"/>
              <a:ea typeface="Roboto"/>
              <a:cs typeface="Roboto"/>
              <a:sym typeface="Roboto"/>
            </a:endParaRPr>
          </a:p>
          <a:p>
            <a:pPr marL="457200" lvl="0" indent="-355600" algn="l" rtl="0">
              <a:spcBef>
                <a:spcPts val="0"/>
              </a:spcBef>
              <a:spcAft>
                <a:spcPts val="0"/>
              </a:spcAft>
              <a:buClr>
                <a:srgbClr val="FFFFFF"/>
              </a:buClr>
              <a:buSzPts val="2000"/>
              <a:buFont typeface="Roboto"/>
              <a:buChar char="●"/>
            </a:pPr>
            <a:r>
              <a:rPr lang="en" sz="2000" b="0">
                <a:solidFill>
                  <a:srgbClr val="FFFFFF"/>
                </a:solidFill>
                <a:latin typeface="Roboto"/>
                <a:ea typeface="Roboto"/>
                <a:cs typeface="Roboto"/>
                <a:sym typeface="Roboto"/>
              </a:rPr>
              <a:t>Result: Casual games do improve mood and reduce stress</a:t>
            </a:r>
            <a:endParaRPr sz="2000" b="0">
              <a:solidFill>
                <a:srgbClr val="FFFFFF"/>
              </a:solidFill>
              <a:latin typeface="Roboto"/>
              <a:ea typeface="Roboto"/>
              <a:cs typeface="Roboto"/>
              <a:sym typeface="Roboto"/>
            </a:endParaRPr>
          </a:p>
          <a:p>
            <a:pPr marL="0" lvl="0" indent="0" algn="l" rtl="0">
              <a:spcBef>
                <a:spcPts val="0"/>
              </a:spcBef>
              <a:spcAft>
                <a:spcPts val="0"/>
              </a:spcAft>
              <a:buNone/>
            </a:pPr>
            <a:endParaRPr sz="1600" b="0">
              <a:solidFill>
                <a:srgbClr val="FFFFFF"/>
              </a:solidFill>
              <a:latin typeface="Roboto"/>
              <a:ea typeface="Roboto"/>
              <a:cs typeface="Roboto"/>
              <a:sym typeface="Roboto"/>
            </a:endParaRPr>
          </a:p>
        </p:txBody>
      </p:sp>
      <p:sp>
        <p:nvSpPr>
          <p:cNvPr id="133" name="Google Shape;133;p21"/>
          <p:cNvSpPr txBox="1"/>
          <p:nvPr/>
        </p:nvSpPr>
        <p:spPr>
          <a:xfrm>
            <a:off x="283100" y="193500"/>
            <a:ext cx="6954600" cy="8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Clr>
                <a:schemeClr val="dk2"/>
              </a:buClr>
              <a:buSzPts val="1100"/>
              <a:buFont typeface="Arial"/>
              <a:buNone/>
            </a:pPr>
            <a:r>
              <a:rPr lang="en" sz="1600" b="1">
                <a:solidFill>
                  <a:schemeClr val="dk1"/>
                </a:solidFill>
                <a:latin typeface="Raleway"/>
                <a:ea typeface="Raleway"/>
                <a:cs typeface="Raleway"/>
                <a:sym typeface="Raleway"/>
              </a:rPr>
              <a:t>What About Casual Games</a:t>
            </a:r>
            <a:endParaRPr sz="1600">
              <a:latin typeface="Lato"/>
              <a:ea typeface="Lato"/>
              <a:cs typeface="Lato"/>
              <a:sym typeface="Lato"/>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387"/>
    </mc:Choice>
    <mc:Fallback>
      <p:transition spd="slow" advTm="4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TotalTime>
  <Words>1376</Words>
  <Application>Microsoft Macintosh PowerPoint</Application>
  <PresentationFormat>On-screen Show (16:9)</PresentationFormat>
  <Paragraphs>106</Paragraphs>
  <Slides>13</Slides>
  <Notes>13</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Lato</vt:lpstr>
      <vt:lpstr>Raleway</vt:lpstr>
      <vt:lpstr>Roboto</vt:lpstr>
      <vt:lpstr>Arial</vt:lpstr>
      <vt:lpstr>Swiss</vt:lpstr>
      <vt:lpstr>What Women Respond To  In Video Games</vt:lpstr>
      <vt:lpstr>Topics </vt:lpstr>
      <vt:lpstr>PowerPoint Presentation</vt:lpstr>
      <vt:lpstr>Conclusions Sexual objectification of female video game  characters lowers self-esteem and self-efficacy  of female video game players  Very few nonsexualized female characters leaves women disinterested in many video games Relevance Use a plethora of female characters in this game Make sure all female characters are respected and admired Idea: Female omniscient guide through the game &gt;&gt;&gt; </vt:lpstr>
      <vt:lpstr>Games Women Want vs. Games Women Hate </vt:lpstr>
      <vt:lpstr>PowerPoint Presentation</vt:lpstr>
      <vt:lpstr>PowerPoint Presentation</vt:lpstr>
      <vt:lpstr>PowerPoint Presentation</vt:lpstr>
      <vt:lpstr>          The Effectiveness of Casual Games in Improving Mood and Decreasing Stress Carmen V. Russoniello, Kevin O’Brien and Jennifer M. Parks Journal of CyberTherapy &amp; Rehabilitation Spring 2009, Volume 2, Issue 1 © Virtual Reality Medical Institute  143 college aged participants, over half being female   Measured participants brain waves while playing casual games (Bejeweled 2, Bookworm Adventures, Peggle)  Result: Casual games do improve mood and reduce stress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Women Respond To  In Video Games</dc:title>
  <cp:lastModifiedBy>Gaddy,Vidya (EID)</cp:lastModifiedBy>
  <cp:revision>8</cp:revision>
  <dcterms:modified xsi:type="dcterms:W3CDTF">2019-02-22T04:24:07Z</dcterms:modified>
</cp:coreProperties>
</file>